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2"/>
  </p:notesMasterIdLst>
  <p:sldIdLst>
    <p:sldId id="256" r:id="rId2"/>
    <p:sldId id="257" r:id="rId3"/>
    <p:sldId id="258" r:id="rId4"/>
    <p:sldId id="260" r:id="rId5"/>
    <p:sldId id="259" r:id="rId6"/>
    <p:sldId id="261" r:id="rId7"/>
    <p:sldId id="262" r:id="rId8"/>
    <p:sldId id="263" r:id="rId9"/>
    <p:sldId id="264" r:id="rId10"/>
    <p:sldId id="266" r:id="rId11"/>
    <p:sldId id="267" r:id="rId12"/>
    <p:sldId id="268" r:id="rId13"/>
    <p:sldId id="275" r:id="rId14"/>
    <p:sldId id="277" r:id="rId15"/>
    <p:sldId id="270" r:id="rId16"/>
    <p:sldId id="271" r:id="rId17"/>
    <p:sldId id="272" r:id="rId18"/>
    <p:sldId id="273" r:id="rId19"/>
    <p:sldId id="290"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2" r:id="rId33"/>
    <p:sldId id="293" r:id="rId34"/>
    <p:sldId id="291" r:id="rId35"/>
    <p:sldId id="294" r:id="rId36"/>
    <p:sldId id="295" r:id="rId37"/>
    <p:sldId id="296" r:id="rId38"/>
    <p:sldId id="297" r:id="rId39"/>
    <p:sldId id="298" r:id="rId40"/>
    <p:sldId id="299" r:id="rId41"/>
    <p:sldId id="300" r:id="rId42"/>
    <p:sldId id="301" r:id="rId43"/>
    <p:sldId id="302" r:id="rId44"/>
    <p:sldId id="304" r:id="rId45"/>
    <p:sldId id="305" r:id="rId46"/>
    <p:sldId id="306" r:id="rId47"/>
    <p:sldId id="307" r:id="rId48"/>
    <p:sldId id="308" r:id="rId49"/>
    <p:sldId id="309" r:id="rId50"/>
    <p:sldId id="310" r:id="rId51"/>
  </p:sldIdLst>
  <p:sldSz cx="12192000" cy="6858000"/>
  <p:notesSz cx="6858000" cy="9144000"/>
  <p:embeddedFontLst>
    <p:embeddedFont>
      <p:font typeface="Bahnschrift SemiBold" panose="020B0502040204020203" pitchFamily="34" charset="0"/>
      <p:bold r:id="rId53"/>
    </p:embeddedFont>
    <p:embeddedFont>
      <p:font typeface="Calibri" panose="020F0502020204030204" pitchFamily="34" charset="0"/>
      <p:regular r:id="rId54"/>
      <p:bold r:id="rId55"/>
      <p:italic r:id="rId56"/>
      <p:boldItalic r:id="rId57"/>
    </p:embeddedFont>
    <p:embeddedFont>
      <p:font typeface="Bahnschrift" panose="020B0502040204020203" pitchFamily="34" charset="0"/>
      <p:regular r:id="rId58"/>
      <p:bold r:id="rId59"/>
    </p:embeddedFont>
    <p:embeddedFont>
      <p:font typeface="Consolas" panose="020B0609020204030204" pitchFamily="49" charset="0"/>
      <p:regular r:id="rId60"/>
      <p:bold r:id="rId61"/>
      <p:italic r:id="rId62"/>
      <p:boldItalic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BA28A4-A9E6-4AE4-8054-F48F62038572}">
          <p14:sldIdLst>
            <p14:sldId id="256"/>
            <p14:sldId id="257"/>
            <p14:sldId id="258"/>
            <p14:sldId id="260"/>
            <p14:sldId id="259"/>
            <p14:sldId id="261"/>
            <p14:sldId id="262"/>
            <p14:sldId id="263"/>
            <p14:sldId id="264"/>
            <p14:sldId id="266"/>
            <p14:sldId id="267"/>
            <p14:sldId id="268"/>
            <p14:sldId id="275"/>
            <p14:sldId id="277"/>
            <p14:sldId id="270"/>
            <p14:sldId id="271"/>
            <p14:sldId id="272"/>
            <p14:sldId id="273"/>
            <p14:sldId id="290"/>
            <p14:sldId id="278"/>
            <p14:sldId id="279"/>
            <p14:sldId id="280"/>
            <p14:sldId id="281"/>
            <p14:sldId id="282"/>
            <p14:sldId id="283"/>
            <p14:sldId id="284"/>
            <p14:sldId id="285"/>
            <p14:sldId id="286"/>
            <p14:sldId id="287"/>
            <p14:sldId id="288"/>
            <p14:sldId id="289"/>
            <p14:sldId id="292"/>
            <p14:sldId id="293"/>
            <p14:sldId id="291"/>
            <p14:sldId id="294"/>
            <p14:sldId id="295"/>
            <p14:sldId id="296"/>
            <p14:sldId id="297"/>
            <p14:sldId id="298"/>
            <p14:sldId id="299"/>
            <p14:sldId id="300"/>
            <p14:sldId id="301"/>
            <p14:sldId id="302"/>
            <p14:sldId id="304"/>
            <p14:sldId id="305"/>
            <p14:sldId id="306"/>
            <p14:sldId id="307"/>
            <p14:sldId id="308"/>
            <p14:sldId id="309"/>
            <p14:sldId id="3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AADC"/>
    <a:srgbClr val="000000"/>
    <a:srgbClr val="FFFFFF"/>
    <a:srgbClr val="1919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65340" autoAdjust="0"/>
  </p:normalViewPr>
  <p:slideViewPr>
    <p:cSldViewPr snapToGrid="0">
      <p:cViewPr varScale="1">
        <p:scale>
          <a:sx n="47" d="100"/>
          <a:sy n="47" d="100"/>
        </p:scale>
        <p:origin x="648" y="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vish, Matthew" userId="0f6033d4-f679-4896-b183-4bbc0d311080" providerId="ADAL" clId="{33121B71-6323-4E56-8F77-D737B817FBC4}"/>
    <pc:docChg chg="modSld">
      <pc:chgData name="Mirvish, Matthew" userId="0f6033d4-f679-4896-b183-4bbc0d311080" providerId="ADAL" clId="{33121B71-6323-4E56-8F77-D737B817FBC4}" dt="2017-11-19T01:18:39.762" v="1" actId="1076"/>
      <pc:docMkLst>
        <pc:docMk/>
      </pc:docMkLst>
      <pc:sldChg chg="modSp">
        <pc:chgData name="Mirvish, Matthew" userId="0f6033d4-f679-4896-b183-4bbc0d311080" providerId="ADAL" clId="{33121B71-6323-4E56-8F77-D737B817FBC4}" dt="2017-11-19T01:18:39.762" v="1" actId="1076"/>
        <pc:sldMkLst>
          <pc:docMk/>
          <pc:sldMk cId="2171976696" sldId="256"/>
        </pc:sldMkLst>
        <pc:spChg chg="mod">
          <ac:chgData name="Mirvish, Matthew" userId="0f6033d4-f679-4896-b183-4bbc0d311080" providerId="ADAL" clId="{33121B71-6323-4E56-8F77-D737B817FBC4}" dt="2017-11-19T01:18:39.762" v="1" actId="1076"/>
          <ac:spMkLst>
            <pc:docMk/>
            <pc:sldMk cId="2171976696" sldId="256"/>
            <ac:spMk id="2" creationId="{1130F6B5-F41C-497B-A685-77912F05317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B4350F-D347-40D0-8EBB-55546D1587F6}" type="datetimeFigureOut">
              <a:rPr lang="en-US" smtClean="0"/>
              <a:t>11/18/2017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95893-0E9F-4BDF-82D9-6C2C67375385}" type="slidenum">
              <a:rPr lang="en-US" smtClean="0"/>
              <a:t>‹#›</a:t>
            </a:fld>
            <a:endParaRPr lang="en-US"/>
          </a:p>
        </p:txBody>
      </p:sp>
    </p:spTree>
    <p:extLst>
      <p:ext uri="{BB962C8B-B14F-4D97-AF65-F5344CB8AC3E}">
        <p14:creationId xmlns:p14="http://schemas.microsoft.com/office/powerpoint/2010/main" val="4172068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is this person talking to you? </a:t>
            </a:r>
          </a:p>
          <a:p>
            <a:endParaRPr lang="en-US" dirty="0"/>
          </a:p>
          <a:p>
            <a:r>
              <a:rPr lang="en-US" dirty="0"/>
              <a:t>I’m Matthew, and I do a lot of things in my spare time. When I was rather young, I learned how to program and know I use that knowledge to do things like program mars rovers for teams at Ryerson University, make fun computer games, but I have a bit of a chronic problem of </a:t>
            </a:r>
          </a:p>
        </p:txBody>
      </p:sp>
      <p:sp>
        <p:nvSpPr>
          <p:cNvPr id="4" name="Slide Number Placeholder 3"/>
          <p:cNvSpPr>
            <a:spLocks noGrp="1"/>
          </p:cNvSpPr>
          <p:nvPr>
            <p:ph type="sldNum" sz="quarter" idx="10"/>
          </p:nvPr>
        </p:nvSpPr>
        <p:spPr/>
        <p:txBody>
          <a:bodyPr/>
          <a:lstStyle/>
          <a:p>
            <a:fld id="{D3095893-0E9F-4BDF-82D9-6C2C67375385}" type="slidenum">
              <a:rPr lang="en-US" smtClean="0"/>
              <a:t>2</a:t>
            </a:fld>
            <a:endParaRPr lang="en-US"/>
          </a:p>
        </p:txBody>
      </p:sp>
    </p:spTree>
    <p:extLst>
      <p:ext uri="{BB962C8B-B14F-4D97-AF65-F5344CB8AC3E}">
        <p14:creationId xmlns:p14="http://schemas.microsoft.com/office/powerpoint/2010/main" val="3210095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it this way would have been much simpler, and the </a:t>
            </a:r>
            <a:r>
              <a:rPr lang="en-US" dirty="0" err="1"/>
              <a:t>venn</a:t>
            </a:r>
            <a:r>
              <a:rPr lang="en-US" dirty="0"/>
              <a:t> diagrams could have been made with simpler text representations too, removing dependencies for a script that really shouldn’t have any.</a:t>
            </a: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11</a:t>
            </a:fld>
            <a:endParaRPr lang="en-US"/>
          </a:p>
        </p:txBody>
      </p:sp>
    </p:spTree>
    <p:extLst>
      <p:ext uri="{BB962C8B-B14F-4D97-AF65-F5344CB8AC3E}">
        <p14:creationId xmlns:p14="http://schemas.microsoft.com/office/powerpoint/2010/main" val="1658940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you might be wondering:</a:t>
            </a:r>
          </a:p>
          <a:p>
            <a:endParaRPr lang="en-US" dirty="0"/>
          </a:p>
          <a:p>
            <a:r>
              <a:rPr lang="en-US" dirty="0"/>
              <a:t>Why is the talk called making your homework </a:t>
            </a:r>
            <a:r>
              <a:rPr lang="en-US" i="1" dirty="0"/>
              <a:t>more fun?</a:t>
            </a:r>
            <a:endParaRPr lang="en-US" i="0" dirty="0"/>
          </a:p>
          <a:p>
            <a:endParaRPr lang="en-US" i="0" dirty="0"/>
          </a:p>
          <a:p>
            <a:r>
              <a:rPr lang="en-US" i="0" dirty="0"/>
              <a:t>Well……</a:t>
            </a:r>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12</a:t>
            </a:fld>
            <a:endParaRPr lang="en-US"/>
          </a:p>
        </p:txBody>
      </p:sp>
    </p:spTree>
    <p:extLst>
      <p:ext uri="{BB962C8B-B14F-4D97-AF65-F5344CB8AC3E}">
        <p14:creationId xmlns:p14="http://schemas.microsoft.com/office/powerpoint/2010/main" val="664424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p>
          <a:p>
            <a:endParaRPr lang="en-US" dirty="0"/>
          </a:p>
          <a:p>
            <a:r>
              <a:rPr lang="en-US" dirty="0"/>
              <a:t>We had a project where we had to create a presentation about ourselves (slide), and it was graded on the </a:t>
            </a:r>
            <a:r>
              <a:rPr lang="en-US" dirty="0" err="1"/>
              <a:t>powerpoint</a:t>
            </a:r>
            <a:r>
              <a:rPr lang="en-US" dirty="0"/>
              <a:t> and English and things like that. (slide)</a:t>
            </a:r>
          </a:p>
          <a:p>
            <a:endParaRPr lang="en-US" dirty="0"/>
          </a:p>
          <a:p>
            <a:r>
              <a:rPr lang="en-US" dirty="0"/>
              <a:t>I had one </a:t>
            </a:r>
            <a:r>
              <a:rPr lang="en-US" i="1" dirty="0"/>
              <a:t>slight</a:t>
            </a:r>
            <a:r>
              <a:rPr lang="en-US" i="0" dirty="0"/>
              <a:t> problem: (slide) I didn’t have </a:t>
            </a:r>
            <a:r>
              <a:rPr lang="en-US" i="0" dirty="0" err="1"/>
              <a:t>powerpoint</a:t>
            </a:r>
            <a:r>
              <a:rPr lang="en-US" i="0" dirty="0"/>
              <a:t> on my laptop</a:t>
            </a:r>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13</a:t>
            </a:fld>
            <a:endParaRPr lang="en-US"/>
          </a:p>
        </p:txBody>
      </p:sp>
    </p:spTree>
    <p:extLst>
      <p:ext uri="{BB962C8B-B14F-4D97-AF65-F5344CB8AC3E}">
        <p14:creationId xmlns:p14="http://schemas.microsoft.com/office/powerpoint/2010/main" val="420561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multiple solutions, of course:</a:t>
            </a:r>
          </a:p>
          <a:p>
            <a:endParaRPr lang="en-US" dirty="0"/>
          </a:p>
          <a:p>
            <a:pPr marL="171450" indent="-171450">
              <a:buFontTx/>
              <a:buChar char="-"/>
            </a:pPr>
            <a:r>
              <a:rPr lang="en-US" dirty="0"/>
              <a:t>Fix my install of windows</a:t>
            </a:r>
          </a:p>
          <a:p>
            <a:pPr marL="171450" indent="-171450">
              <a:buFontTx/>
              <a:buChar char="-"/>
            </a:pPr>
            <a:r>
              <a:rPr lang="en-US" dirty="0"/>
              <a:t>Use the beige boxes they say are “modern” to do it</a:t>
            </a:r>
          </a:p>
          <a:p>
            <a:pPr marL="171450" indent="-171450">
              <a:buFontTx/>
              <a:buChar char="-"/>
            </a:pPr>
            <a:r>
              <a:rPr lang="en-US" dirty="0"/>
              <a:t>Just do it on my other computer at home.</a:t>
            </a:r>
          </a:p>
          <a:p>
            <a:pPr marL="171450" indent="-171450">
              <a:buFontTx/>
              <a:buChar char="-"/>
            </a:pPr>
            <a:endParaRPr lang="en-US" dirty="0"/>
          </a:p>
          <a:p>
            <a:pPr marL="0" indent="0">
              <a:buFontTx/>
              <a:buNone/>
            </a:pPr>
            <a:r>
              <a:rPr lang="en-US" dirty="0"/>
              <a:t>Unfortunately, (slide) those are all terrible ideas.</a:t>
            </a:r>
          </a:p>
          <a:p>
            <a:pPr marL="0" indent="0">
              <a:buFontTx/>
              <a:buNone/>
            </a:pPr>
            <a:r>
              <a:rPr lang="en-US" dirty="0"/>
              <a:t>Instead, I decided</a:t>
            </a:r>
          </a:p>
        </p:txBody>
      </p:sp>
      <p:sp>
        <p:nvSpPr>
          <p:cNvPr id="4" name="Slide Number Placeholder 3"/>
          <p:cNvSpPr>
            <a:spLocks noGrp="1"/>
          </p:cNvSpPr>
          <p:nvPr>
            <p:ph type="sldNum" sz="quarter" idx="10"/>
          </p:nvPr>
        </p:nvSpPr>
        <p:spPr/>
        <p:txBody>
          <a:bodyPr/>
          <a:lstStyle/>
          <a:p>
            <a:fld id="{D3095893-0E9F-4BDF-82D9-6C2C67375385}" type="slidenum">
              <a:rPr lang="en-US" smtClean="0"/>
              <a:t>14</a:t>
            </a:fld>
            <a:endParaRPr lang="en-US"/>
          </a:p>
        </p:txBody>
      </p:sp>
    </p:spTree>
    <p:extLst>
      <p:ext uri="{BB962C8B-B14F-4D97-AF65-F5344CB8AC3E}">
        <p14:creationId xmlns:p14="http://schemas.microsoft.com/office/powerpoint/2010/main" val="3204796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the power of the program currently in this directory. What was it called?</a:t>
            </a: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15</a:t>
            </a:fld>
            <a:endParaRPr lang="en-US"/>
          </a:p>
        </p:txBody>
      </p:sp>
    </p:spTree>
    <p:extLst>
      <p:ext uri="{BB962C8B-B14F-4D97-AF65-F5344CB8AC3E}">
        <p14:creationId xmlns:p14="http://schemas.microsoft.com/office/powerpoint/2010/main" val="2090166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MSS, the Matthew Slide System. ™ </a:t>
            </a:r>
            <a:r>
              <a:rPr lang="en-US" b="1" dirty="0"/>
              <a:t>(DON’T FORGET TO DO ANIMATION)</a:t>
            </a:r>
            <a:endParaRPr lang="en-US" dirty="0"/>
          </a:p>
          <a:p>
            <a:endParaRPr lang="en-US" dirty="0"/>
          </a:p>
          <a:p>
            <a:r>
              <a:rPr lang="en-US" dirty="0"/>
              <a:t>So….</a:t>
            </a:r>
          </a:p>
          <a:p>
            <a:endParaRPr lang="en-US" dirty="0"/>
          </a:p>
          <a:p>
            <a:r>
              <a:rPr lang="en-US" dirty="0"/>
              <a:t>What could it do?</a:t>
            </a:r>
          </a:p>
        </p:txBody>
      </p:sp>
      <p:sp>
        <p:nvSpPr>
          <p:cNvPr id="4" name="Slide Number Placeholder 3"/>
          <p:cNvSpPr>
            <a:spLocks noGrp="1"/>
          </p:cNvSpPr>
          <p:nvPr>
            <p:ph type="sldNum" sz="quarter" idx="10"/>
          </p:nvPr>
        </p:nvSpPr>
        <p:spPr/>
        <p:txBody>
          <a:bodyPr/>
          <a:lstStyle/>
          <a:p>
            <a:fld id="{D3095893-0E9F-4BDF-82D9-6C2C67375385}" type="slidenum">
              <a:rPr lang="en-US" smtClean="0"/>
              <a:t>16</a:t>
            </a:fld>
            <a:endParaRPr lang="en-US"/>
          </a:p>
        </p:txBody>
      </p:sp>
    </p:spTree>
    <p:extLst>
      <p:ext uri="{BB962C8B-B14F-4D97-AF65-F5344CB8AC3E}">
        <p14:creationId xmlns:p14="http://schemas.microsoft.com/office/powerpoint/2010/main" val="661045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program had _tons_ of features, such as:</a:t>
            </a:r>
          </a:p>
          <a:p>
            <a:endParaRPr lang="en-US" i="0" dirty="0"/>
          </a:p>
          <a:p>
            <a:r>
              <a:rPr lang="en-US" i="0" dirty="0"/>
              <a:t>(in slightly silly commercial tone)</a:t>
            </a:r>
          </a:p>
          <a:p>
            <a:endParaRPr lang="en-US" i="0" dirty="0"/>
          </a:p>
          <a:p>
            <a:r>
              <a:rPr lang="en-US" dirty="0"/>
              <a:t>Create </a:t>
            </a:r>
            <a:r>
              <a:rPr lang="en-US" b="1" dirty="0"/>
              <a:t>captivating </a:t>
            </a:r>
            <a:r>
              <a:rPr lang="en-US" dirty="0"/>
              <a:t>slideshows</a:t>
            </a:r>
          </a:p>
          <a:p>
            <a:r>
              <a:rPr lang="en-US" dirty="0"/>
              <a:t>Use the </a:t>
            </a:r>
            <a:r>
              <a:rPr lang="en-US" b="1" dirty="0"/>
              <a:t>intuitive</a:t>
            </a:r>
            <a:r>
              <a:rPr lang="en-US" b="1" i="1" dirty="0"/>
              <a:t> </a:t>
            </a:r>
            <a:r>
              <a:rPr lang="en-US" dirty="0"/>
              <a:t>syntax of python files</a:t>
            </a:r>
          </a:p>
          <a:p>
            <a:endParaRPr lang="en-US" dirty="0"/>
          </a:p>
          <a:p>
            <a:r>
              <a:rPr lang="en-US" dirty="0"/>
              <a:t>I’m serious about that, you literally defined the entire thing as a python file that’s inserted into the main program executable. (hide)</a:t>
            </a:r>
          </a:p>
          <a:p>
            <a:endParaRPr lang="en-US" dirty="0"/>
          </a:p>
          <a:p>
            <a:r>
              <a:rPr lang="en-US" dirty="0"/>
              <a:t>and Have </a:t>
            </a:r>
            <a:r>
              <a:rPr lang="en-US" b="1" dirty="0"/>
              <a:t>complete</a:t>
            </a:r>
            <a:r>
              <a:rPr lang="en-US" dirty="0"/>
              <a:t> control over what the software does</a:t>
            </a:r>
            <a:endParaRPr lang="en-US" i="0" dirty="0"/>
          </a:p>
        </p:txBody>
      </p:sp>
      <p:sp>
        <p:nvSpPr>
          <p:cNvPr id="4" name="Slide Number Placeholder 3"/>
          <p:cNvSpPr>
            <a:spLocks noGrp="1"/>
          </p:cNvSpPr>
          <p:nvPr>
            <p:ph type="sldNum" sz="quarter" idx="10"/>
          </p:nvPr>
        </p:nvSpPr>
        <p:spPr/>
        <p:txBody>
          <a:bodyPr/>
          <a:lstStyle/>
          <a:p>
            <a:fld id="{D3095893-0E9F-4BDF-82D9-6C2C67375385}" type="slidenum">
              <a:rPr lang="en-US" smtClean="0"/>
              <a:t>17</a:t>
            </a:fld>
            <a:endParaRPr lang="en-US"/>
          </a:p>
        </p:txBody>
      </p:sp>
    </p:spTree>
    <p:extLst>
      <p:ext uri="{BB962C8B-B14F-4D97-AF65-F5344CB8AC3E}">
        <p14:creationId xmlns:p14="http://schemas.microsoft.com/office/powerpoint/2010/main" val="277383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Surprisingly, it actually </a:t>
            </a:r>
            <a:r>
              <a:rPr lang="en-US" i="1" dirty="0"/>
              <a:t>did</a:t>
            </a:r>
            <a:r>
              <a:rPr lang="en-US" i="0" dirty="0"/>
              <a:t> work! </a:t>
            </a:r>
          </a:p>
          <a:p>
            <a:endParaRPr lang="en-US" i="0" dirty="0"/>
          </a:p>
          <a:p>
            <a:r>
              <a:rPr lang="en-US" i="0" dirty="0"/>
              <a:t>(you can also see how happy my cat was to be in this presentation)</a:t>
            </a:r>
          </a:p>
        </p:txBody>
      </p:sp>
      <p:sp>
        <p:nvSpPr>
          <p:cNvPr id="4" name="Slide Number Placeholder 3"/>
          <p:cNvSpPr>
            <a:spLocks noGrp="1"/>
          </p:cNvSpPr>
          <p:nvPr>
            <p:ph type="sldNum" sz="quarter" idx="10"/>
          </p:nvPr>
        </p:nvSpPr>
        <p:spPr/>
        <p:txBody>
          <a:bodyPr/>
          <a:lstStyle/>
          <a:p>
            <a:fld id="{D3095893-0E9F-4BDF-82D9-6C2C67375385}" type="slidenum">
              <a:rPr lang="en-US" smtClean="0"/>
              <a:t>18</a:t>
            </a:fld>
            <a:endParaRPr lang="en-US"/>
          </a:p>
        </p:txBody>
      </p:sp>
    </p:spTree>
    <p:extLst>
      <p:ext uri="{BB962C8B-B14F-4D97-AF65-F5344CB8AC3E}">
        <p14:creationId xmlns:p14="http://schemas.microsoft.com/office/powerpoint/2010/main" val="24996424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the code look?</a:t>
            </a:r>
          </a:p>
          <a:p>
            <a:endParaRPr lang="en-US" dirty="0"/>
          </a:p>
          <a:p>
            <a:r>
              <a:rPr lang="en-US" dirty="0"/>
              <a:t>(slide)</a:t>
            </a:r>
          </a:p>
          <a:p>
            <a:r>
              <a:rPr lang="en-US" dirty="0" err="1"/>
              <a:t>Suprisingly</a:t>
            </a:r>
            <a:r>
              <a:rPr lang="en-US" dirty="0"/>
              <a:t>, not that bad</a:t>
            </a:r>
          </a:p>
          <a:p>
            <a:r>
              <a:rPr lang="en-US" dirty="0"/>
              <a:t>(slide)</a:t>
            </a:r>
          </a:p>
          <a:p>
            <a:r>
              <a:rPr lang="en-US" dirty="0"/>
              <a:t>I mean, considering the amount of “dynamic magic” it uses, there’s a pretty generous amount of “</a:t>
            </a:r>
            <a:r>
              <a:rPr lang="en-US" dirty="0" err="1"/>
              <a:t>evals</a:t>
            </a:r>
            <a:r>
              <a:rPr lang="en-US" dirty="0"/>
              <a:t>”. A lot of these things could’ve been done with simple </a:t>
            </a:r>
            <a:r>
              <a:rPr lang="en-US" dirty="0" err="1"/>
              <a:t>getattrs</a:t>
            </a:r>
            <a:r>
              <a:rPr lang="en-US" dirty="0"/>
              <a:t> or dictionaries though.</a:t>
            </a:r>
          </a:p>
          <a:p>
            <a:endParaRPr lang="en-US" dirty="0"/>
          </a:p>
          <a:p>
            <a:r>
              <a:rPr lang="en-US" dirty="0"/>
              <a:t>But, the question is: what mark did it get?</a:t>
            </a:r>
          </a:p>
          <a:p>
            <a:endParaRPr lang="en-US" dirty="0"/>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19</a:t>
            </a:fld>
            <a:endParaRPr lang="en-US"/>
          </a:p>
        </p:txBody>
      </p:sp>
    </p:spTree>
    <p:extLst>
      <p:ext uri="{BB962C8B-B14F-4D97-AF65-F5344CB8AC3E}">
        <p14:creationId xmlns:p14="http://schemas.microsoft.com/office/powerpoint/2010/main" val="3728497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I got a Level 4 on it. …actually no I (slide)</a:t>
            </a:r>
          </a:p>
        </p:txBody>
      </p:sp>
      <p:sp>
        <p:nvSpPr>
          <p:cNvPr id="4" name="Slide Number Placeholder 3"/>
          <p:cNvSpPr>
            <a:spLocks noGrp="1"/>
          </p:cNvSpPr>
          <p:nvPr>
            <p:ph type="sldNum" sz="quarter" idx="10"/>
          </p:nvPr>
        </p:nvSpPr>
        <p:spPr/>
        <p:txBody>
          <a:bodyPr/>
          <a:lstStyle/>
          <a:p>
            <a:fld id="{D3095893-0E9F-4BDF-82D9-6C2C67375385}" type="slidenum">
              <a:rPr lang="en-US" smtClean="0"/>
              <a:t>20</a:t>
            </a:fld>
            <a:endParaRPr lang="en-US"/>
          </a:p>
        </p:txBody>
      </p:sp>
    </p:spTree>
    <p:extLst>
      <p:ext uri="{BB962C8B-B14F-4D97-AF65-F5344CB8AC3E}">
        <p14:creationId xmlns:p14="http://schemas.microsoft.com/office/powerpoint/2010/main" val="1883801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automating my very annoying homework.</a:t>
            </a:r>
          </a:p>
          <a:p>
            <a:endParaRPr lang="en-US" dirty="0"/>
          </a:p>
          <a:p>
            <a:r>
              <a:rPr lang="en-US" dirty="0"/>
              <a:t>This talk is going to contain a bunch of examples of this, and hopefully along the way tell you some interesting things about python. Or maybe its libraries. Or maybe you’ll just go WTF at why I’d ever write some of this stuff. Or maybe you’ll learn something about how </a:t>
            </a:r>
            <a:r>
              <a:rPr lang="en-US" i="1" dirty="0"/>
              <a:t>not </a:t>
            </a:r>
            <a:r>
              <a:rPr lang="en-US" i="0" dirty="0"/>
              <a:t>to automate things,</a:t>
            </a:r>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3</a:t>
            </a:fld>
            <a:endParaRPr lang="en-US"/>
          </a:p>
        </p:txBody>
      </p:sp>
    </p:spTree>
    <p:extLst>
      <p:ext uri="{BB962C8B-B14F-4D97-AF65-F5344CB8AC3E}">
        <p14:creationId xmlns:p14="http://schemas.microsoft.com/office/powerpoint/2010/main" val="4129113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got a four minus.</a:t>
            </a:r>
          </a:p>
          <a:p>
            <a:endParaRPr lang="en-US" dirty="0"/>
          </a:p>
          <a:p>
            <a:r>
              <a:rPr lang="en-US" dirty="0"/>
              <a:t>(</a:t>
            </a:r>
            <a:r>
              <a:rPr lang="en-US" dirty="0" err="1"/>
              <a:t>anim</a:t>
            </a:r>
            <a:r>
              <a:rPr lang="en-US" dirty="0"/>
              <a:t>)</a:t>
            </a:r>
          </a:p>
          <a:p>
            <a:endParaRPr lang="en-US" dirty="0"/>
          </a:p>
          <a:p>
            <a:r>
              <a:rPr lang="en-US" dirty="0"/>
              <a:t>MINUS!</a:t>
            </a:r>
          </a:p>
          <a:p>
            <a:endParaRPr lang="en-US" dirty="0"/>
          </a:p>
          <a:p>
            <a:r>
              <a:rPr lang="en-US" dirty="0"/>
              <a:t>Anyways, next on our tour through crazy school projects we get to</a:t>
            </a:r>
          </a:p>
          <a:p>
            <a:endParaRPr lang="en-US" dirty="0"/>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21</a:t>
            </a:fld>
            <a:endParaRPr lang="en-US"/>
          </a:p>
        </p:txBody>
      </p:sp>
    </p:spTree>
    <p:extLst>
      <p:ext uri="{BB962C8B-B14F-4D97-AF65-F5344CB8AC3E}">
        <p14:creationId xmlns:p14="http://schemas.microsoft.com/office/powerpoint/2010/main" val="275821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Classroom Economy, which was a half-hearted thing meant to teach you how to adult.</a:t>
            </a:r>
          </a:p>
          <a:p>
            <a:endParaRPr lang="en-US" dirty="0"/>
          </a:p>
          <a:p>
            <a:r>
              <a:rPr lang="en-US" dirty="0"/>
              <a:t>(slide)You would get classroom jobs, like janitor, energy monitor or webmaster</a:t>
            </a:r>
          </a:p>
          <a:p>
            <a:r>
              <a:rPr lang="en-US" dirty="0"/>
              <a:t>(slide)Guess which one I got</a:t>
            </a:r>
          </a:p>
          <a:p>
            <a:endParaRPr lang="en-US" dirty="0"/>
          </a:p>
          <a:p>
            <a:r>
              <a:rPr lang="en-US" dirty="0"/>
              <a:t>The normal thing you’d do for this job is put up some blog (slide), but you’ve probably figured out by now that those are again, (slide) all bad ideas.</a:t>
            </a:r>
          </a:p>
        </p:txBody>
      </p:sp>
      <p:sp>
        <p:nvSpPr>
          <p:cNvPr id="4" name="Slide Number Placeholder 3"/>
          <p:cNvSpPr>
            <a:spLocks noGrp="1"/>
          </p:cNvSpPr>
          <p:nvPr>
            <p:ph type="sldNum" sz="quarter" idx="10"/>
          </p:nvPr>
        </p:nvSpPr>
        <p:spPr/>
        <p:txBody>
          <a:bodyPr/>
          <a:lstStyle/>
          <a:p>
            <a:fld id="{D3095893-0E9F-4BDF-82D9-6C2C67375385}" type="slidenum">
              <a:rPr lang="en-US" smtClean="0"/>
              <a:t>22</a:t>
            </a:fld>
            <a:endParaRPr lang="en-US"/>
          </a:p>
        </p:txBody>
      </p:sp>
    </p:spTree>
    <p:extLst>
      <p:ext uri="{BB962C8B-B14F-4D97-AF65-F5344CB8AC3E}">
        <p14:creationId xmlns:p14="http://schemas.microsoft.com/office/powerpoint/2010/main" val="767995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correct solution, of course, is to write a (slide) glorified CMS from scratch.</a:t>
            </a:r>
          </a:p>
          <a:p>
            <a:endParaRPr lang="en-US" dirty="0"/>
          </a:p>
          <a:p>
            <a:r>
              <a:rPr lang="en-US" dirty="0"/>
              <a:t>I mean, there were (slide)</a:t>
            </a:r>
          </a:p>
        </p:txBody>
      </p:sp>
      <p:sp>
        <p:nvSpPr>
          <p:cNvPr id="4" name="Slide Number Placeholder 3"/>
          <p:cNvSpPr>
            <a:spLocks noGrp="1"/>
          </p:cNvSpPr>
          <p:nvPr>
            <p:ph type="sldNum" sz="quarter" idx="10"/>
          </p:nvPr>
        </p:nvSpPr>
        <p:spPr/>
        <p:txBody>
          <a:bodyPr/>
          <a:lstStyle/>
          <a:p>
            <a:fld id="{D3095893-0E9F-4BDF-82D9-6C2C67375385}" type="slidenum">
              <a:rPr lang="en-US" smtClean="0"/>
              <a:t>23</a:t>
            </a:fld>
            <a:endParaRPr lang="en-US"/>
          </a:p>
        </p:txBody>
      </p:sp>
    </p:spTree>
    <p:extLst>
      <p:ext uri="{BB962C8B-B14F-4D97-AF65-F5344CB8AC3E}">
        <p14:creationId xmlns:p14="http://schemas.microsoft.com/office/powerpoint/2010/main" val="4185787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advantages, like being able to do (slide) programming in class, or</a:t>
            </a:r>
          </a:p>
          <a:p>
            <a:r>
              <a:rPr lang="en-US" dirty="0"/>
              <a:t>(slide) charge people fake money for ads, but mainly it was(slide) </a:t>
            </a:r>
            <a:r>
              <a:rPr lang="en-US" b="1" dirty="0"/>
              <a:t>more fun</a:t>
            </a:r>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24</a:t>
            </a:fld>
            <a:endParaRPr lang="en-US"/>
          </a:p>
        </p:txBody>
      </p:sp>
    </p:spTree>
    <p:extLst>
      <p:ext uri="{BB962C8B-B14F-4D97-AF65-F5344CB8AC3E}">
        <p14:creationId xmlns:p14="http://schemas.microsoft.com/office/powerpoint/2010/main" val="26888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question is “did it work?”</a:t>
            </a:r>
          </a:p>
          <a:p>
            <a:endParaRPr lang="en-US" dirty="0"/>
          </a:p>
          <a:p>
            <a:r>
              <a:rPr lang="en-US" dirty="0"/>
              <a:t>The answer, is </a:t>
            </a:r>
          </a:p>
        </p:txBody>
      </p:sp>
      <p:sp>
        <p:nvSpPr>
          <p:cNvPr id="4" name="Slide Number Placeholder 3"/>
          <p:cNvSpPr>
            <a:spLocks noGrp="1"/>
          </p:cNvSpPr>
          <p:nvPr>
            <p:ph type="sldNum" sz="quarter" idx="10"/>
          </p:nvPr>
        </p:nvSpPr>
        <p:spPr/>
        <p:txBody>
          <a:bodyPr/>
          <a:lstStyle/>
          <a:p>
            <a:fld id="{D3095893-0E9F-4BDF-82D9-6C2C67375385}" type="slidenum">
              <a:rPr lang="en-US" smtClean="0"/>
              <a:t>25</a:t>
            </a:fld>
            <a:endParaRPr lang="en-US"/>
          </a:p>
        </p:txBody>
      </p:sp>
    </p:spTree>
    <p:extLst>
      <p:ext uri="{BB962C8B-B14F-4D97-AF65-F5344CB8AC3E}">
        <p14:creationId xmlns:p14="http://schemas.microsoft.com/office/powerpoint/2010/main" val="12319565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yes it did.</a:t>
            </a:r>
          </a:p>
          <a:p>
            <a:endParaRPr lang="en-US" dirty="0"/>
          </a:p>
          <a:p>
            <a:r>
              <a:rPr lang="en-US" dirty="0"/>
              <a:t>This was the homepage, </a:t>
            </a:r>
          </a:p>
        </p:txBody>
      </p:sp>
      <p:sp>
        <p:nvSpPr>
          <p:cNvPr id="4" name="Slide Number Placeholder 3"/>
          <p:cNvSpPr>
            <a:spLocks noGrp="1"/>
          </p:cNvSpPr>
          <p:nvPr>
            <p:ph type="sldNum" sz="quarter" idx="10"/>
          </p:nvPr>
        </p:nvSpPr>
        <p:spPr/>
        <p:txBody>
          <a:bodyPr/>
          <a:lstStyle/>
          <a:p>
            <a:fld id="{D3095893-0E9F-4BDF-82D9-6C2C67375385}" type="slidenum">
              <a:rPr lang="en-US" smtClean="0"/>
              <a:t>26</a:t>
            </a:fld>
            <a:endParaRPr lang="en-US"/>
          </a:p>
        </p:txBody>
      </p:sp>
    </p:spTree>
    <p:extLst>
      <p:ext uri="{BB962C8B-B14F-4D97-AF65-F5344CB8AC3E}">
        <p14:creationId xmlns:p14="http://schemas.microsoft.com/office/powerpoint/2010/main" val="2313863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where you could post things,</a:t>
            </a: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27</a:t>
            </a:fld>
            <a:endParaRPr lang="en-US"/>
          </a:p>
        </p:txBody>
      </p:sp>
    </p:spTree>
    <p:extLst>
      <p:ext uri="{BB962C8B-B14F-4D97-AF65-F5344CB8AC3E}">
        <p14:creationId xmlns:p14="http://schemas.microsoft.com/office/powerpoint/2010/main" val="361975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could change things about your account!</a:t>
            </a: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28</a:t>
            </a:fld>
            <a:endParaRPr lang="en-US"/>
          </a:p>
        </p:txBody>
      </p:sp>
    </p:spTree>
    <p:extLst>
      <p:ext uri="{BB962C8B-B14F-4D97-AF65-F5344CB8AC3E}">
        <p14:creationId xmlns:p14="http://schemas.microsoft.com/office/powerpoint/2010/main" val="26496979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 few more screenshots.</a:t>
            </a:r>
          </a:p>
        </p:txBody>
      </p:sp>
      <p:sp>
        <p:nvSpPr>
          <p:cNvPr id="4" name="Slide Number Placeholder 3"/>
          <p:cNvSpPr>
            <a:spLocks noGrp="1"/>
          </p:cNvSpPr>
          <p:nvPr>
            <p:ph type="sldNum" sz="quarter" idx="10"/>
          </p:nvPr>
        </p:nvSpPr>
        <p:spPr/>
        <p:txBody>
          <a:bodyPr/>
          <a:lstStyle/>
          <a:p>
            <a:fld id="{D3095893-0E9F-4BDF-82D9-6C2C67375385}" type="slidenum">
              <a:rPr lang="en-US" smtClean="0"/>
              <a:t>29</a:t>
            </a:fld>
            <a:endParaRPr lang="en-US"/>
          </a:p>
        </p:txBody>
      </p:sp>
    </p:spTree>
    <p:extLst>
      <p:ext uri="{BB962C8B-B14F-4D97-AF65-F5344CB8AC3E}">
        <p14:creationId xmlns:p14="http://schemas.microsoft.com/office/powerpoint/2010/main" val="3244160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isn’t live anymore, btw</a:t>
            </a:r>
          </a:p>
        </p:txBody>
      </p:sp>
      <p:sp>
        <p:nvSpPr>
          <p:cNvPr id="4" name="Slide Number Placeholder 3"/>
          <p:cNvSpPr>
            <a:spLocks noGrp="1"/>
          </p:cNvSpPr>
          <p:nvPr>
            <p:ph type="sldNum" sz="quarter" idx="10"/>
          </p:nvPr>
        </p:nvSpPr>
        <p:spPr/>
        <p:txBody>
          <a:bodyPr/>
          <a:lstStyle/>
          <a:p>
            <a:fld id="{D3095893-0E9F-4BDF-82D9-6C2C67375385}" type="slidenum">
              <a:rPr lang="en-US" smtClean="0"/>
              <a:t>30</a:t>
            </a:fld>
            <a:endParaRPr lang="en-US"/>
          </a:p>
        </p:txBody>
      </p:sp>
    </p:spTree>
    <p:extLst>
      <p:ext uri="{BB962C8B-B14F-4D97-AF65-F5344CB8AC3E}">
        <p14:creationId xmlns:p14="http://schemas.microsoft.com/office/powerpoint/2010/main" val="766309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we’re going to start small here, and let’s see one of the first things I did in grade 7:</a:t>
            </a:r>
          </a:p>
        </p:txBody>
      </p:sp>
      <p:sp>
        <p:nvSpPr>
          <p:cNvPr id="4" name="Slide Number Placeholder 3"/>
          <p:cNvSpPr>
            <a:spLocks noGrp="1"/>
          </p:cNvSpPr>
          <p:nvPr>
            <p:ph type="sldNum" sz="quarter" idx="10"/>
          </p:nvPr>
        </p:nvSpPr>
        <p:spPr/>
        <p:txBody>
          <a:bodyPr/>
          <a:lstStyle/>
          <a:p>
            <a:fld id="{D3095893-0E9F-4BDF-82D9-6C2C67375385}" type="slidenum">
              <a:rPr lang="en-US" smtClean="0"/>
              <a:t>4</a:t>
            </a:fld>
            <a:endParaRPr lang="en-US"/>
          </a:p>
        </p:txBody>
      </p:sp>
    </p:spTree>
    <p:extLst>
      <p:ext uri="{BB962C8B-B14F-4D97-AF65-F5344CB8AC3E}">
        <p14:creationId xmlns:p14="http://schemas.microsoft.com/office/powerpoint/2010/main" val="1797131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about the code?</a:t>
            </a:r>
          </a:p>
          <a:p>
            <a:endParaRPr lang="en-US" dirty="0"/>
          </a:p>
          <a:p>
            <a:r>
              <a:rPr lang="en-US" dirty="0"/>
              <a:t>(slide)So, this is one of the bigger school-related projects, </a:t>
            </a:r>
          </a:p>
          <a:p>
            <a:r>
              <a:rPr lang="en-US" dirty="0"/>
              <a:t>So instead of looking at it all in summary, here are some gems from within it (slide)</a:t>
            </a:r>
          </a:p>
        </p:txBody>
      </p:sp>
      <p:sp>
        <p:nvSpPr>
          <p:cNvPr id="4" name="Slide Number Placeholder 3"/>
          <p:cNvSpPr>
            <a:spLocks noGrp="1"/>
          </p:cNvSpPr>
          <p:nvPr>
            <p:ph type="sldNum" sz="quarter" idx="10"/>
          </p:nvPr>
        </p:nvSpPr>
        <p:spPr/>
        <p:txBody>
          <a:bodyPr/>
          <a:lstStyle/>
          <a:p>
            <a:fld id="{D3095893-0E9F-4BDF-82D9-6C2C67375385}" type="slidenum">
              <a:rPr lang="en-US" smtClean="0"/>
              <a:t>31</a:t>
            </a:fld>
            <a:endParaRPr lang="en-US"/>
          </a:p>
        </p:txBody>
      </p:sp>
    </p:spTree>
    <p:extLst>
      <p:ext uri="{BB962C8B-B14F-4D97-AF65-F5344CB8AC3E}">
        <p14:creationId xmlns:p14="http://schemas.microsoft.com/office/powerpoint/2010/main" val="15305873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is also from before I learned to use an ORM for big things like this.</a:t>
            </a:r>
          </a:p>
          <a:p>
            <a:r>
              <a:rPr lang="en-US" dirty="0" err="1"/>
              <a:t>Atleast</a:t>
            </a:r>
            <a:r>
              <a:rPr lang="en-US" dirty="0"/>
              <a:t> it didn’t have SQL injection!</a:t>
            </a:r>
          </a:p>
        </p:txBody>
      </p:sp>
      <p:sp>
        <p:nvSpPr>
          <p:cNvPr id="4" name="Slide Number Placeholder 3"/>
          <p:cNvSpPr>
            <a:spLocks noGrp="1"/>
          </p:cNvSpPr>
          <p:nvPr>
            <p:ph type="sldNum" sz="quarter" idx="10"/>
          </p:nvPr>
        </p:nvSpPr>
        <p:spPr/>
        <p:txBody>
          <a:bodyPr/>
          <a:lstStyle/>
          <a:p>
            <a:fld id="{D3095893-0E9F-4BDF-82D9-6C2C67375385}" type="slidenum">
              <a:rPr lang="en-US" smtClean="0"/>
              <a:t>32</a:t>
            </a:fld>
            <a:endParaRPr lang="en-US"/>
          </a:p>
        </p:txBody>
      </p:sp>
    </p:spTree>
    <p:extLst>
      <p:ext uri="{BB962C8B-B14F-4D97-AF65-F5344CB8AC3E}">
        <p14:creationId xmlns:p14="http://schemas.microsoft.com/office/powerpoint/2010/main" val="976708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feeble attempt to prevent timing attacks, this is what happens if you type an invalid username.</a:t>
            </a:r>
          </a:p>
        </p:txBody>
      </p:sp>
      <p:sp>
        <p:nvSpPr>
          <p:cNvPr id="4" name="Slide Number Placeholder 3"/>
          <p:cNvSpPr>
            <a:spLocks noGrp="1"/>
          </p:cNvSpPr>
          <p:nvPr>
            <p:ph type="sldNum" sz="quarter" idx="10"/>
          </p:nvPr>
        </p:nvSpPr>
        <p:spPr/>
        <p:txBody>
          <a:bodyPr/>
          <a:lstStyle/>
          <a:p>
            <a:fld id="{D3095893-0E9F-4BDF-82D9-6C2C67375385}" type="slidenum">
              <a:rPr lang="en-US" smtClean="0"/>
              <a:t>33</a:t>
            </a:fld>
            <a:endParaRPr lang="en-US"/>
          </a:p>
        </p:txBody>
      </p:sp>
    </p:spTree>
    <p:extLst>
      <p:ext uri="{BB962C8B-B14F-4D97-AF65-F5344CB8AC3E}">
        <p14:creationId xmlns:p14="http://schemas.microsoft.com/office/powerpoint/2010/main" val="2108841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comments of the previous matthew were rare, they often added little value. I counted, this is one of about 5 comments in the entire codebase</a:t>
            </a: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34</a:t>
            </a:fld>
            <a:endParaRPr lang="en-US"/>
          </a:p>
        </p:txBody>
      </p:sp>
    </p:spTree>
    <p:extLst>
      <p:ext uri="{BB962C8B-B14F-4D97-AF65-F5344CB8AC3E}">
        <p14:creationId xmlns:p14="http://schemas.microsoft.com/office/powerpoint/2010/main" val="37442548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did this project of mine go?</a:t>
            </a:r>
          </a:p>
          <a:p>
            <a:endParaRPr lang="en-US" dirty="0"/>
          </a:p>
          <a:p>
            <a:r>
              <a:rPr lang="en-US" dirty="0"/>
              <a:t>Well, (slide) in total, I saw</a:t>
            </a:r>
          </a:p>
          <a:p>
            <a:r>
              <a:rPr lang="en-US" dirty="0"/>
              <a:t>(slide) </a:t>
            </a:r>
            <a:r>
              <a:rPr lang="en-US" b="1" dirty="0"/>
              <a:t>3 </a:t>
            </a:r>
            <a:r>
              <a:rPr lang="en-US" b="0" dirty="0"/>
              <a:t>people use it. </a:t>
            </a:r>
          </a:p>
          <a:p>
            <a:endParaRPr lang="en-US" b="0" dirty="0"/>
          </a:p>
          <a:p>
            <a:r>
              <a:rPr lang="en-US" b="0" dirty="0"/>
              <a:t>So, maybe not very successful as an actual website, and due to this (slide) it was never really finished either.</a:t>
            </a:r>
          </a:p>
          <a:p>
            <a:r>
              <a:rPr lang="en-US" b="0" dirty="0"/>
              <a:t>Still, (slide) it was fun to do, and </a:t>
            </a:r>
            <a:r>
              <a:rPr lang="en-US" b="0" i="1" dirty="0"/>
              <a:t>did</a:t>
            </a:r>
            <a:r>
              <a:rPr lang="en-US" b="0" i="0" dirty="0"/>
              <a:t> make a great distraction to classwork!</a:t>
            </a:r>
          </a:p>
          <a:p>
            <a:endParaRPr lang="en-US" b="0" i="0" dirty="0"/>
          </a:p>
          <a:p>
            <a:r>
              <a:rPr lang="en-US" b="0" i="0" dirty="0"/>
              <a:t>Anyways, the last (and best) thing I’m going to show you is….</a:t>
            </a:r>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35</a:t>
            </a:fld>
            <a:endParaRPr lang="en-US"/>
          </a:p>
        </p:txBody>
      </p:sp>
    </p:spTree>
    <p:extLst>
      <p:ext uri="{BB962C8B-B14F-4D97-AF65-F5344CB8AC3E}">
        <p14:creationId xmlns:p14="http://schemas.microsoft.com/office/powerpoint/2010/main" val="18776480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anim</a:t>
            </a:r>
            <a:r>
              <a:rPr lang="en-US" dirty="0"/>
              <a:t>)LANDSCAPING PROJECT</a:t>
            </a:r>
          </a:p>
          <a:p>
            <a:endParaRPr lang="en-US" dirty="0"/>
          </a:p>
          <a:p>
            <a:r>
              <a:rPr lang="en-US" dirty="0"/>
              <a:t>(yes I know the name just fills you with anticipation)</a:t>
            </a:r>
          </a:p>
          <a:p>
            <a:endParaRPr lang="en-US" dirty="0"/>
          </a:p>
          <a:p>
            <a:r>
              <a:rPr lang="en-US" dirty="0"/>
              <a:t>So in this project we had to design (</a:t>
            </a:r>
            <a:r>
              <a:rPr lang="en-US" dirty="0" err="1"/>
              <a:t>anim</a:t>
            </a:r>
            <a:r>
              <a:rPr lang="en-US" dirty="0"/>
              <a:t>) a backyard that would fit in the </a:t>
            </a:r>
            <a:r>
              <a:rPr lang="en-US" dirty="0" err="1"/>
              <a:t>the</a:t>
            </a:r>
            <a:r>
              <a:rPr lang="en-US" dirty="0"/>
              <a:t> school’s playground area.</a:t>
            </a:r>
          </a:p>
          <a:p>
            <a:r>
              <a:rPr lang="en-US" dirty="0"/>
              <a:t>We also had to make a 3D model (</a:t>
            </a:r>
            <a:r>
              <a:rPr lang="en-US" dirty="0" err="1"/>
              <a:t>anim</a:t>
            </a:r>
            <a:r>
              <a:rPr lang="en-US" dirty="0"/>
              <a:t>), and come up with costs (</a:t>
            </a:r>
            <a:r>
              <a:rPr lang="en-US" dirty="0" err="1"/>
              <a:t>anim</a:t>
            </a:r>
            <a:r>
              <a:rPr lang="en-US" dirty="0"/>
              <a:t>).</a:t>
            </a:r>
          </a:p>
          <a:p>
            <a:endParaRPr lang="en-US" dirty="0"/>
          </a:p>
          <a:p>
            <a:r>
              <a:rPr lang="en-US" dirty="0"/>
              <a:t>Of course, the only thing I care about is the (</a:t>
            </a:r>
            <a:r>
              <a:rPr lang="en-US" dirty="0" err="1"/>
              <a:t>anim</a:t>
            </a:r>
            <a:r>
              <a:rPr lang="en-US" dirty="0"/>
              <a:t>) 3D model.</a:t>
            </a:r>
          </a:p>
          <a:p>
            <a:endParaRPr lang="en-US" dirty="0"/>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36</a:t>
            </a:fld>
            <a:endParaRPr lang="en-US"/>
          </a:p>
        </p:txBody>
      </p:sp>
    </p:spTree>
    <p:extLst>
      <p:ext uri="{BB962C8B-B14F-4D97-AF65-F5344CB8AC3E}">
        <p14:creationId xmlns:p14="http://schemas.microsoft.com/office/powerpoint/2010/main" val="3680702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could I use to do this?</a:t>
            </a:r>
          </a:p>
          <a:p>
            <a:endParaRPr lang="en-US" dirty="0"/>
          </a:p>
          <a:p>
            <a:r>
              <a:rPr lang="en-US" dirty="0"/>
              <a:t>Well, I could use a game like Minecraft (</a:t>
            </a:r>
            <a:r>
              <a:rPr lang="en-US" dirty="0" err="1"/>
              <a:t>anim</a:t>
            </a:r>
            <a:r>
              <a:rPr lang="en-US" dirty="0"/>
              <a:t>), maybe use something a bit nicer like Blender to do a model, or CAD it with some other tool.</a:t>
            </a:r>
          </a:p>
          <a:p>
            <a:endParaRPr lang="en-US" dirty="0"/>
          </a:p>
          <a:p>
            <a:r>
              <a:rPr lang="en-US" dirty="0"/>
              <a:t>But, as is the trend with these slides, those are bad ideas.</a:t>
            </a:r>
          </a:p>
          <a:p>
            <a:endParaRPr lang="en-US" dirty="0"/>
          </a:p>
          <a:p>
            <a:r>
              <a:rPr lang="en-US" dirty="0"/>
              <a:t>Why? Well everyone knows that playing a computer game for educational purposes isn’t fun! Want to know what is fun? Using a slightly arcane C API (in python, of course) from 2002 to create 3D by hand! </a:t>
            </a:r>
            <a:r>
              <a:rPr lang="en-US" b="1" dirty="0"/>
              <a:t>That’s </a:t>
            </a:r>
            <a:r>
              <a:rPr lang="en-US" b="0" dirty="0"/>
              <a:t>where the fun’s at!</a:t>
            </a:r>
          </a:p>
          <a:p>
            <a:endParaRPr lang="en-US" b="0" dirty="0"/>
          </a:p>
          <a:p>
            <a:r>
              <a:rPr lang="en-US" b="0" dirty="0"/>
              <a:t>So, what came out of this endeavor ? (slide)</a:t>
            </a:r>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37</a:t>
            </a:fld>
            <a:endParaRPr lang="en-US"/>
          </a:p>
        </p:txBody>
      </p:sp>
    </p:spTree>
    <p:extLst>
      <p:ext uri="{BB962C8B-B14F-4D97-AF65-F5344CB8AC3E}">
        <p14:creationId xmlns:p14="http://schemas.microsoft.com/office/powerpoint/2010/main" val="3112794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3DLandscapeModel did.</a:t>
            </a:r>
          </a:p>
          <a:p>
            <a:endParaRPr lang="en-US" dirty="0"/>
          </a:p>
          <a:p>
            <a:r>
              <a:rPr lang="en-US" dirty="0"/>
              <a:t>The most beautiful 3D engine known to mankind </a:t>
            </a:r>
            <a:r>
              <a:rPr lang="en-US" dirty="0">
                <a:sym typeface="Wingdings" panose="05000000000000000000" pitchFamily="2" charset="2"/>
              </a:rPr>
              <a:t></a:t>
            </a:r>
          </a:p>
          <a:p>
            <a:endParaRPr lang="en-US" dirty="0">
              <a:sym typeface="Wingdings" panose="05000000000000000000" pitchFamily="2" charset="2"/>
            </a:endParaRP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38</a:t>
            </a:fld>
            <a:endParaRPr lang="en-US"/>
          </a:p>
        </p:txBody>
      </p:sp>
    </p:spTree>
    <p:extLst>
      <p:ext uri="{BB962C8B-B14F-4D97-AF65-F5344CB8AC3E}">
        <p14:creationId xmlns:p14="http://schemas.microsoft.com/office/powerpoint/2010/main" val="3597627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could it do?</a:t>
            </a:r>
          </a:p>
          <a:p>
            <a:endParaRPr lang="en-US" dirty="0"/>
          </a:p>
          <a:p>
            <a:r>
              <a:rPr lang="en-US" dirty="0"/>
              <a:t>Well, unlike </a:t>
            </a:r>
            <a:r>
              <a:rPr lang="en-US" i="1" dirty="0"/>
              <a:t>some</a:t>
            </a:r>
            <a:r>
              <a:rPr lang="en-US" i="0" dirty="0"/>
              <a:t> solutions it was free, (</a:t>
            </a:r>
            <a:r>
              <a:rPr lang="en-US" i="0" dirty="0" err="1"/>
              <a:t>anim</a:t>
            </a:r>
            <a:r>
              <a:rPr lang="en-US" i="0" dirty="0"/>
              <a:t>)</a:t>
            </a:r>
          </a:p>
          <a:p>
            <a:r>
              <a:rPr lang="en-US" dirty="0"/>
              <a:t>There was no need to learn some fancy editor, all you needed was a notepad file (</a:t>
            </a:r>
            <a:r>
              <a:rPr lang="en-US" dirty="0" err="1"/>
              <a:t>anim</a:t>
            </a:r>
            <a:r>
              <a:rPr lang="en-US" dirty="0"/>
              <a:t>)</a:t>
            </a:r>
          </a:p>
          <a:p>
            <a:endParaRPr lang="en-US" dirty="0"/>
          </a:p>
          <a:p>
            <a:r>
              <a:rPr lang="en-US" dirty="0"/>
              <a:t>A fully custom scripting language (</a:t>
            </a:r>
            <a:r>
              <a:rPr lang="en-US" dirty="0" err="1"/>
              <a:t>Anim</a:t>
            </a:r>
            <a:r>
              <a:rPr lang="en-US" dirty="0"/>
              <a:t>) </a:t>
            </a:r>
          </a:p>
          <a:p>
            <a:endParaRPr lang="en-US" dirty="0"/>
          </a:p>
          <a:p>
            <a:r>
              <a:rPr lang="en-US" dirty="0"/>
              <a:t>3 AMAZING ways to define geometry: boxes, extrudes and </a:t>
            </a:r>
            <a:r>
              <a:rPr lang="en-US" dirty="0" err="1"/>
              <a:t>obj</a:t>
            </a:r>
            <a:r>
              <a:rPr lang="en-US" dirty="0"/>
              <a:t> files! (</a:t>
            </a:r>
            <a:r>
              <a:rPr lang="en-US" dirty="0" err="1"/>
              <a:t>anim</a:t>
            </a:r>
            <a:r>
              <a:rPr lang="en-US" dirty="0"/>
              <a:t>)</a:t>
            </a:r>
          </a:p>
          <a:p>
            <a:r>
              <a:rPr lang="en-US" dirty="0"/>
              <a:t>And a collision system based of Super Mario 64. (</a:t>
            </a:r>
            <a:r>
              <a:rPr lang="en-US" dirty="0" err="1"/>
              <a:t>anim</a:t>
            </a:r>
            <a:r>
              <a:rPr lang="en-US" dirty="0"/>
              <a:t>)</a:t>
            </a:r>
          </a:p>
        </p:txBody>
      </p:sp>
      <p:sp>
        <p:nvSpPr>
          <p:cNvPr id="4" name="Slide Number Placeholder 3"/>
          <p:cNvSpPr>
            <a:spLocks noGrp="1"/>
          </p:cNvSpPr>
          <p:nvPr>
            <p:ph type="sldNum" sz="quarter" idx="10"/>
          </p:nvPr>
        </p:nvSpPr>
        <p:spPr/>
        <p:txBody>
          <a:bodyPr/>
          <a:lstStyle/>
          <a:p>
            <a:fld id="{D3095893-0E9F-4BDF-82D9-6C2C67375385}" type="slidenum">
              <a:rPr lang="en-US" smtClean="0"/>
              <a:t>39</a:t>
            </a:fld>
            <a:endParaRPr lang="en-US"/>
          </a:p>
        </p:txBody>
      </p:sp>
    </p:spTree>
    <p:extLst>
      <p:ext uri="{BB962C8B-B14F-4D97-AF65-F5344CB8AC3E}">
        <p14:creationId xmlns:p14="http://schemas.microsoft.com/office/powerpoint/2010/main" val="1006475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wait? Custom scripting language?</a:t>
            </a:r>
          </a:p>
          <a:p>
            <a:endParaRPr lang="en-US" dirty="0"/>
          </a:p>
          <a:p>
            <a:r>
              <a:rPr lang="en-US" dirty="0"/>
              <a:t>Yup! (</a:t>
            </a:r>
            <a:r>
              <a:rPr lang="en-US" dirty="0" err="1"/>
              <a:t>anim</a:t>
            </a:r>
            <a:r>
              <a:rPr lang="en-US" dirty="0"/>
              <a:t>)</a:t>
            </a:r>
          </a:p>
          <a:p>
            <a:endParaRPr lang="en-US" dirty="0"/>
          </a:p>
          <a:p>
            <a:r>
              <a:rPr lang="en-US" dirty="0"/>
              <a:t>It was written (slide)</a:t>
            </a:r>
          </a:p>
        </p:txBody>
      </p:sp>
      <p:sp>
        <p:nvSpPr>
          <p:cNvPr id="4" name="Slide Number Placeholder 3"/>
          <p:cNvSpPr>
            <a:spLocks noGrp="1"/>
          </p:cNvSpPr>
          <p:nvPr>
            <p:ph type="sldNum" sz="quarter" idx="10"/>
          </p:nvPr>
        </p:nvSpPr>
        <p:spPr/>
        <p:txBody>
          <a:bodyPr/>
          <a:lstStyle/>
          <a:p>
            <a:fld id="{D3095893-0E9F-4BDF-82D9-6C2C67375385}" type="slidenum">
              <a:rPr lang="en-US" smtClean="0"/>
              <a:t>40</a:t>
            </a:fld>
            <a:endParaRPr lang="en-US"/>
          </a:p>
        </p:txBody>
      </p:sp>
    </p:spTree>
    <p:extLst>
      <p:ext uri="{BB962C8B-B14F-4D97-AF65-F5344CB8AC3E}">
        <p14:creationId xmlns:p14="http://schemas.microsoft.com/office/powerpoint/2010/main" val="25361980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Factor Trees.</a:t>
            </a:r>
          </a:p>
          <a:p>
            <a:endParaRPr lang="en-US" dirty="0"/>
          </a:p>
          <a:p>
            <a:r>
              <a:rPr lang="en-US" dirty="0"/>
              <a:t>These “helpful” mathematical devices are supposed to make finding prime factors easier. Sure, they might do that for a bit, but once you have to come up with hundreds of them, it gets a bit grating…</a:t>
            </a:r>
          </a:p>
          <a:p>
            <a:r>
              <a:rPr lang="en-US" dirty="0"/>
              <a:t>Here’s an example of a simple one, and if you haven’t already worked it out, you just do repeated division until you get only primes.</a:t>
            </a:r>
          </a:p>
          <a:p>
            <a:endParaRPr lang="en-US" dirty="0"/>
          </a:p>
          <a:p>
            <a:r>
              <a:rPr lang="en-US" dirty="0"/>
              <a:t>That’s nice and all, but again, after doing 3 or 4 and seeing your homework for the day, </a:t>
            </a: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5</a:t>
            </a:fld>
            <a:endParaRPr lang="en-US"/>
          </a:p>
        </p:txBody>
      </p:sp>
    </p:spTree>
    <p:extLst>
      <p:ext uri="{BB962C8B-B14F-4D97-AF65-F5344CB8AC3E}">
        <p14:creationId xmlns:p14="http://schemas.microsoft.com/office/powerpoint/2010/main" val="344369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over 450 lines of python, it parser </a:t>
            </a:r>
            <a:r>
              <a:rPr lang="en-US" dirty="0" err="1"/>
              <a:t>MatScript</a:t>
            </a:r>
            <a:r>
              <a:rPr lang="en-US" dirty="0"/>
              <a:t>! (working title)</a:t>
            </a:r>
          </a:p>
          <a:p>
            <a:endParaRPr lang="en-US" dirty="0"/>
          </a:p>
          <a:p>
            <a:r>
              <a:rPr lang="en-US" dirty="0"/>
              <a:t>I </a:t>
            </a:r>
            <a:r>
              <a:rPr lang="en-US" i="1" dirty="0"/>
              <a:t>did </a:t>
            </a:r>
            <a:r>
              <a:rPr lang="en-US" i="0" dirty="0"/>
              <a:t> use a parser generator though</a:t>
            </a:r>
          </a:p>
          <a:p>
            <a:endParaRPr lang="en-US" i="0" dirty="0"/>
          </a:p>
          <a:p>
            <a:r>
              <a:rPr lang="en-US" i="0" dirty="0"/>
              <a:t>My </a:t>
            </a:r>
            <a:r>
              <a:rPr lang="en-US" i="0" dirty="0" err="1"/>
              <a:t>favourite</a:t>
            </a:r>
            <a:r>
              <a:rPr lang="en-US" i="0" dirty="0"/>
              <a:t> bit of code in this program, though, has to be this:</a:t>
            </a:r>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41</a:t>
            </a:fld>
            <a:endParaRPr lang="en-US"/>
          </a:p>
        </p:txBody>
      </p:sp>
    </p:spTree>
    <p:extLst>
      <p:ext uri="{BB962C8B-B14F-4D97-AF65-F5344CB8AC3E}">
        <p14:creationId xmlns:p14="http://schemas.microsoft.com/office/powerpoint/2010/main" val="11504342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like line 20 of the main file.</a:t>
            </a:r>
          </a:p>
          <a:p>
            <a:endParaRPr lang="en-US" dirty="0"/>
          </a:p>
          <a:p>
            <a:r>
              <a:rPr lang="en-US" dirty="0"/>
              <a:t>It starts with setting the window title to “Model Magic </a:t>
            </a:r>
            <a:r>
              <a:rPr lang="en-US" dirty="0" err="1"/>
              <a:t>OOOoooOOO</a:t>
            </a:r>
            <a:r>
              <a:rPr lang="en-US" dirty="0"/>
              <a:t> (good choir noise here) Spooky”.</a:t>
            </a:r>
          </a:p>
          <a:p>
            <a:endParaRPr lang="en-US" dirty="0"/>
          </a:p>
          <a:p>
            <a:r>
              <a:rPr lang="en-US" dirty="0"/>
              <a:t>It has a great comment of</a:t>
            </a:r>
          </a:p>
        </p:txBody>
      </p:sp>
      <p:sp>
        <p:nvSpPr>
          <p:cNvPr id="4" name="Slide Number Placeholder 3"/>
          <p:cNvSpPr>
            <a:spLocks noGrp="1"/>
          </p:cNvSpPr>
          <p:nvPr>
            <p:ph type="sldNum" sz="quarter" idx="10"/>
          </p:nvPr>
        </p:nvSpPr>
        <p:spPr/>
        <p:txBody>
          <a:bodyPr/>
          <a:lstStyle/>
          <a:p>
            <a:fld id="{D3095893-0E9F-4BDF-82D9-6C2C67375385}" type="slidenum">
              <a:rPr lang="en-US" smtClean="0"/>
              <a:t>42</a:t>
            </a:fld>
            <a:endParaRPr lang="en-US"/>
          </a:p>
        </p:txBody>
      </p:sp>
    </p:spTree>
    <p:extLst>
      <p:ext uri="{BB962C8B-B14F-4D97-AF65-F5344CB8AC3E}">
        <p14:creationId xmlns:p14="http://schemas.microsoft.com/office/powerpoint/2010/main" val="31222083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have honestly no clue why I did this.</a:t>
            </a:r>
          </a:p>
          <a:p>
            <a:endParaRPr lang="en-US" dirty="0"/>
          </a:p>
          <a:p>
            <a:r>
              <a:rPr lang="en-US" dirty="0"/>
              <a:t>Oh well.</a:t>
            </a:r>
          </a:p>
          <a:p>
            <a:endParaRPr lang="en-US" dirty="0"/>
          </a:p>
          <a:p>
            <a:r>
              <a:rPr lang="en-US" dirty="0"/>
              <a:t>But it gets better:</a:t>
            </a:r>
          </a:p>
        </p:txBody>
      </p:sp>
      <p:sp>
        <p:nvSpPr>
          <p:cNvPr id="4" name="Slide Number Placeholder 3"/>
          <p:cNvSpPr>
            <a:spLocks noGrp="1"/>
          </p:cNvSpPr>
          <p:nvPr>
            <p:ph type="sldNum" sz="quarter" idx="10"/>
          </p:nvPr>
        </p:nvSpPr>
        <p:spPr/>
        <p:txBody>
          <a:bodyPr/>
          <a:lstStyle/>
          <a:p>
            <a:fld id="{D3095893-0E9F-4BDF-82D9-6C2C67375385}" type="slidenum">
              <a:rPr lang="en-US" smtClean="0"/>
              <a:t>43</a:t>
            </a:fld>
            <a:endParaRPr lang="en-US"/>
          </a:p>
        </p:txBody>
      </p:sp>
    </p:spTree>
    <p:extLst>
      <p:ext uri="{BB962C8B-B14F-4D97-AF65-F5344CB8AC3E}">
        <p14:creationId xmlns:p14="http://schemas.microsoft.com/office/powerpoint/2010/main" val="23279548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like 5 like lines afterwards, on the bit of code that compiles the GPU display list to draw everything, there’s a comment that says</a:t>
            </a:r>
          </a:p>
          <a:p>
            <a:endParaRPr lang="en-US" dirty="0"/>
          </a:p>
          <a:p>
            <a:r>
              <a:rPr lang="en-US" dirty="0"/>
              <a:t>“Everybody do the setup shake!”</a:t>
            </a:r>
          </a:p>
          <a:p>
            <a:endParaRPr lang="en-US" dirty="0"/>
          </a:p>
          <a:p>
            <a:r>
              <a:rPr lang="en-US" dirty="0"/>
              <a:t>I forgot about this when I was reviewing the code for this presentation.</a:t>
            </a:r>
          </a:p>
          <a:p>
            <a:r>
              <a:rPr lang="en-US" dirty="0"/>
              <a:t>Previous matthew also thought these comments were strange, because 2 lines after is this:</a:t>
            </a:r>
          </a:p>
        </p:txBody>
      </p:sp>
      <p:sp>
        <p:nvSpPr>
          <p:cNvPr id="4" name="Slide Number Placeholder 3"/>
          <p:cNvSpPr>
            <a:spLocks noGrp="1"/>
          </p:cNvSpPr>
          <p:nvPr>
            <p:ph type="sldNum" sz="quarter" idx="10"/>
          </p:nvPr>
        </p:nvSpPr>
        <p:spPr/>
        <p:txBody>
          <a:bodyPr/>
          <a:lstStyle/>
          <a:p>
            <a:fld id="{D3095893-0E9F-4BDF-82D9-6C2C67375385}" type="slidenum">
              <a:rPr lang="en-US" smtClean="0"/>
              <a:t>44</a:t>
            </a:fld>
            <a:endParaRPr lang="en-US"/>
          </a:p>
        </p:txBody>
      </p:sp>
    </p:spTree>
    <p:extLst>
      <p:ext uri="{BB962C8B-B14F-4D97-AF65-F5344CB8AC3E}">
        <p14:creationId xmlns:p14="http://schemas.microsoft.com/office/powerpoint/2010/main" val="12395057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seriously thing something is wrong with me..</a:t>
            </a:r>
          </a:p>
          <a:p>
            <a:endParaRPr lang="en-US" dirty="0"/>
          </a:p>
          <a:p>
            <a:r>
              <a:rPr lang="en-US" dirty="0"/>
              <a:t>I promise I didn’t add this just for this. In fact, </a:t>
            </a:r>
          </a:p>
        </p:txBody>
      </p:sp>
      <p:sp>
        <p:nvSpPr>
          <p:cNvPr id="4" name="Slide Number Placeholder 3"/>
          <p:cNvSpPr>
            <a:spLocks noGrp="1"/>
          </p:cNvSpPr>
          <p:nvPr>
            <p:ph type="sldNum" sz="quarter" idx="10"/>
          </p:nvPr>
        </p:nvSpPr>
        <p:spPr/>
        <p:txBody>
          <a:bodyPr/>
          <a:lstStyle/>
          <a:p>
            <a:fld id="{D3095893-0E9F-4BDF-82D9-6C2C67375385}" type="slidenum">
              <a:rPr lang="en-US" smtClean="0"/>
              <a:t>45</a:t>
            </a:fld>
            <a:endParaRPr lang="en-US"/>
          </a:p>
        </p:txBody>
      </p:sp>
    </p:spTree>
    <p:extLst>
      <p:ext uri="{BB962C8B-B14F-4D97-AF65-F5344CB8AC3E}">
        <p14:creationId xmlns:p14="http://schemas.microsoft.com/office/powerpoint/2010/main" val="25442835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initial commit, in MAY (</a:t>
            </a:r>
            <a:r>
              <a:rPr lang="en-US" dirty="0" err="1"/>
              <a:t>anim</a:t>
            </a:r>
            <a:r>
              <a:rPr lang="en-US" dirty="0"/>
              <a:t>) of LAST YEAR (at 9:43 AM), this was added along with the rest of the comments.</a:t>
            </a:r>
          </a:p>
        </p:txBody>
      </p:sp>
      <p:sp>
        <p:nvSpPr>
          <p:cNvPr id="4" name="Slide Number Placeholder 3"/>
          <p:cNvSpPr>
            <a:spLocks noGrp="1"/>
          </p:cNvSpPr>
          <p:nvPr>
            <p:ph type="sldNum" sz="quarter" idx="10"/>
          </p:nvPr>
        </p:nvSpPr>
        <p:spPr/>
        <p:txBody>
          <a:bodyPr/>
          <a:lstStyle/>
          <a:p>
            <a:fld id="{D3095893-0E9F-4BDF-82D9-6C2C67375385}" type="slidenum">
              <a:rPr lang="en-US" smtClean="0"/>
              <a:t>46</a:t>
            </a:fld>
            <a:endParaRPr lang="en-US"/>
          </a:p>
        </p:txBody>
      </p:sp>
    </p:spTree>
    <p:extLst>
      <p:ext uri="{BB962C8B-B14F-4D97-AF65-F5344CB8AC3E}">
        <p14:creationId xmlns:p14="http://schemas.microsoft.com/office/powerpoint/2010/main" val="1337179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actually run the program because </a:t>
            </a:r>
            <a:r>
              <a:rPr lang="en-US" i="1" dirty="0"/>
              <a:t>you </a:t>
            </a:r>
            <a:r>
              <a:rPr lang="en-US" i="0" dirty="0"/>
              <a:t>need to see the crazy that is 3dlanscapemodel.</a:t>
            </a:r>
          </a:p>
          <a:p>
            <a:endParaRPr lang="en-US" dirty="0"/>
          </a:p>
          <a:p>
            <a:r>
              <a:rPr lang="en-US" dirty="0"/>
              <a:t>(also random design idea from office!)</a:t>
            </a:r>
          </a:p>
        </p:txBody>
      </p:sp>
      <p:sp>
        <p:nvSpPr>
          <p:cNvPr id="4" name="Slide Number Placeholder 3"/>
          <p:cNvSpPr>
            <a:spLocks noGrp="1"/>
          </p:cNvSpPr>
          <p:nvPr>
            <p:ph type="sldNum" sz="quarter" idx="10"/>
          </p:nvPr>
        </p:nvSpPr>
        <p:spPr/>
        <p:txBody>
          <a:bodyPr/>
          <a:lstStyle/>
          <a:p>
            <a:fld id="{D3095893-0E9F-4BDF-82D9-6C2C67375385}" type="slidenum">
              <a:rPr lang="en-US" smtClean="0"/>
              <a:t>47</a:t>
            </a:fld>
            <a:endParaRPr lang="en-US"/>
          </a:p>
        </p:txBody>
      </p:sp>
    </p:spTree>
    <p:extLst>
      <p:ext uri="{BB962C8B-B14F-4D97-AF65-F5344CB8AC3E}">
        <p14:creationId xmlns:p14="http://schemas.microsoft.com/office/powerpoint/2010/main" val="1116150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that’s the end of my talk!</a:t>
            </a:r>
          </a:p>
        </p:txBody>
      </p:sp>
      <p:sp>
        <p:nvSpPr>
          <p:cNvPr id="4" name="Slide Number Placeholder 3"/>
          <p:cNvSpPr>
            <a:spLocks noGrp="1"/>
          </p:cNvSpPr>
          <p:nvPr>
            <p:ph type="sldNum" sz="quarter" idx="10"/>
          </p:nvPr>
        </p:nvSpPr>
        <p:spPr/>
        <p:txBody>
          <a:bodyPr/>
          <a:lstStyle/>
          <a:p>
            <a:fld id="{D3095893-0E9F-4BDF-82D9-6C2C67375385}" type="slidenum">
              <a:rPr lang="en-US" smtClean="0"/>
              <a:t>48</a:t>
            </a:fld>
            <a:endParaRPr lang="en-US"/>
          </a:p>
        </p:txBody>
      </p:sp>
    </p:spTree>
    <p:extLst>
      <p:ext uri="{BB962C8B-B14F-4D97-AF65-F5344CB8AC3E}">
        <p14:creationId xmlns:p14="http://schemas.microsoft.com/office/powerpoint/2010/main" val="14832118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find me on github, (</a:t>
            </a:r>
            <a:r>
              <a:rPr lang="en-US" dirty="0" err="1"/>
              <a:t>anim</a:t>
            </a:r>
            <a:r>
              <a:rPr lang="en-US" dirty="0"/>
              <a:t>) then go to there (</a:t>
            </a:r>
            <a:r>
              <a:rPr lang="en-US" dirty="0" err="1"/>
              <a:t>anim</a:t>
            </a:r>
            <a:r>
              <a:rPr lang="en-US" dirty="0"/>
              <a:t>).</a:t>
            </a:r>
          </a:p>
          <a:p>
            <a:r>
              <a:rPr lang="en-US" dirty="0"/>
              <a:t>If you want the code shown today, once I properly finish I’ll be making the repo public there, (</a:t>
            </a:r>
            <a:r>
              <a:rPr lang="en-US" dirty="0" err="1"/>
              <a:t>anim</a:t>
            </a:r>
            <a:r>
              <a:rPr lang="en-US" dirty="0"/>
              <a:t>) along with some maybe useful info on how to get them running,</a:t>
            </a:r>
          </a:p>
          <a:p>
            <a:r>
              <a:rPr lang="en-US" dirty="0"/>
              <a:t>And of course, (</a:t>
            </a:r>
            <a:r>
              <a:rPr lang="en-US" dirty="0" err="1"/>
              <a:t>anim</a:t>
            </a:r>
            <a:r>
              <a:rPr lang="en-US" dirty="0"/>
              <a:t>) thanks for coming to my talk! </a:t>
            </a:r>
          </a:p>
        </p:txBody>
      </p:sp>
      <p:sp>
        <p:nvSpPr>
          <p:cNvPr id="4" name="Slide Number Placeholder 3"/>
          <p:cNvSpPr>
            <a:spLocks noGrp="1"/>
          </p:cNvSpPr>
          <p:nvPr>
            <p:ph type="sldNum" sz="quarter" idx="10"/>
          </p:nvPr>
        </p:nvSpPr>
        <p:spPr/>
        <p:txBody>
          <a:bodyPr/>
          <a:lstStyle/>
          <a:p>
            <a:fld id="{D3095893-0E9F-4BDF-82D9-6C2C67375385}" type="slidenum">
              <a:rPr lang="en-US" smtClean="0"/>
              <a:t>49</a:t>
            </a:fld>
            <a:endParaRPr lang="en-US"/>
          </a:p>
        </p:txBody>
      </p:sp>
    </p:spTree>
    <p:extLst>
      <p:ext uri="{BB962C8B-B14F-4D97-AF65-F5344CB8AC3E}">
        <p14:creationId xmlns:p14="http://schemas.microsoft.com/office/powerpoint/2010/main" val="38234679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50</a:t>
            </a:fld>
            <a:endParaRPr lang="en-US"/>
          </a:p>
        </p:txBody>
      </p:sp>
    </p:spTree>
    <p:extLst>
      <p:ext uri="{BB962C8B-B14F-4D97-AF65-F5344CB8AC3E}">
        <p14:creationId xmlns:p14="http://schemas.microsoft.com/office/powerpoint/2010/main" val="33338037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gets a bit annoying.</a:t>
            </a:r>
          </a:p>
          <a:p>
            <a:endParaRPr lang="en-US" dirty="0"/>
          </a:p>
          <a:p>
            <a:r>
              <a:rPr lang="en-US" dirty="0"/>
              <a:t>As such, I decided to automate this, in fact that image you just saw was produced by this program.</a:t>
            </a: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6</a:t>
            </a:fld>
            <a:endParaRPr lang="en-US"/>
          </a:p>
        </p:txBody>
      </p:sp>
    </p:spTree>
    <p:extLst>
      <p:ext uri="{BB962C8B-B14F-4D97-AF65-F5344CB8AC3E}">
        <p14:creationId xmlns:p14="http://schemas.microsoft.com/office/powerpoint/2010/main" val="1272038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that program’s source code.</a:t>
            </a:r>
          </a:p>
          <a:p>
            <a:endParaRPr lang="en-US" dirty="0"/>
          </a:p>
          <a:p>
            <a:r>
              <a:rPr lang="en-US" dirty="0"/>
              <a:t>You </a:t>
            </a:r>
            <a:r>
              <a:rPr lang="en-US" i="1" dirty="0"/>
              <a:t>might</a:t>
            </a:r>
            <a:r>
              <a:rPr lang="en-US" i="0" dirty="0"/>
              <a:t> of noticed its just a bit long. Just maybe a bit too long.</a:t>
            </a:r>
          </a:p>
          <a:p>
            <a:endParaRPr lang="en-US" i="0" dirty="0"/>
          </a:p>
          <a:p>
            <a:r>
              <a:rPr lang="en-US" i="0" dirty="0"/>
              <a:t>It works by:</a:t>
            </a:r>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7</a:t>
            </a:fld>
            <a:endParaRPr lang="en-US"/>
          </a:p>
        </p:txBody>
      </p:sp>
    </p:spTree>
    <p:extLst>
      <p:ext uri="{BB962C8B-B14F-4D97-AF65-F5344CB8AC3E}">
        <p14:creationId xmlns:p14="http://schemas.microsoft.com/office/powerpoint/2010/main" val="1702218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Creating a class that represents one number on the tree, and that class has a method that returns any children recursively as necessary.</a:t>
            </a:r>
          </a:p>
          <a:p>
            <a:endParaRPr lang="en-US" sz="1200" dirty="0"/>
          </a:p>
          <a:p>
            <a:r>
              <a:rPr lang="en-US" sz="1200" dirty="0"/>
              <a:t>Piping that data into </a:t>
            </a:r>
            <a:r>
              <a:rPr lang="en-US" sz="1200" dirty="0" err="1"/>
              <a:t>pydot</a:t>
            </a:r>
            <a:r>
              <a:rPr lang="en-US" sz="1200" dirty="0"/>
              <a:t> to create a graph. (</a:t>
            </a:r>
            <a:r>
              <a:rPr lang="en-US" sz="1200" dirty="0" err="1"/>
              <a:t>pydot</a:t>
            </a:r>
            <a:r>
              <a:rPr lang="en-US" sz="1200" dirty="0"/>
              <a:t> is a pretty cool thing for making flowcharts and diagrams, but it’s been massively misused here!)</a:t>
            </a:r>
          </a:p>
          <a:p>
            <a:endParaRPr lang="en-US" sz="1200" dirty="0"/>
          </a:p>
          <a:p>
            <a:r>
              <a:rPr lang="en-US" sz="1200" dirty="0"/>
              <a:t>Taking two of those, saving them to disk, re-opening them in PIL to create an image with two side-by-side for comparison</a:t>
            </a:r>
          </a:p>
          <a:p>
            <a:endParaRPr lang="en-US" sz="1200" dirty="0"/>
          </a:p>
          <a:p>
            <a:r>
              <a:rPr lang="en-US" sz="1200" dirty="0"/>
              <a:t>Using </a:t>
            </a:r>
            <a:r>
              <a:rPr lang="en-US" sz="1200" dirty="0" err="1"/>
              <a:t>matplotlib-venn</a:t>
            </a:r>
            <a:r>
              <a:rPr lang="en-US" sz="1200" dirty="0"/>
              <a:t> to create </a:t>
            </a:r>
            <a:r>
              <a:rPr lang="en-US" sz="1200" b="1" dirty="0"/>
              <a:t>another</a:t>
            </a:r>
            <a:r>
              <a:rPr lang="en-US" sz="1200" dirty="0"/>
              <a:t> image, reopening </a:t>
            </a:r>
            <a:r>
              <a:rPr lang="en-US" sz="1200" b="1" dirty="0"/>
              <a:t>that</a:t>
            </a:r>
            <a:r>
              <a:rPr lang="en-US" sz="1200" dirty="0"/>
              <a:t> again in PIL to stitch that in. </a:t>
            </a:r>
          </a:p>
          <a:p>
            <a:endParaRPr lang="en-US" sz="1200" dirty="0"/>
          </a:p>
          <a:p>
            <a:r>
              <a:rPr lang="en-US" sz="1200" dirty="0"/>
              <a:t>Using PIL again to write some text, and finally saving an image.</a:t>
            </a:r>
          </a:p>
          <a:p>
            <a:endParaRPr lang="en-US" dirty="0"/>
          </a:p>
          <a:p>
            <a:r>
              <a:rPr lang="en-US" dirty="0"/>
              <a:t>It </a:t>
            </a:r>
            <a:r>
              <a:rPr lang="en-US" i="1" dirty="0"/>
              <a:t>might </a:t>
            </a:r>
            <a:r>
              <a:rPr lang="en-US" i="0" dirty="0"/>
              <a:t>be a </a:t>
            </a:r>
            <a:r>
              <a:rPr lang="en-US" i="1" dirty="0"/>
              <a:t>bit </a:t>
            </a:r>
            <a:r>
              <a:rPr lang="en-US" i="0" dirty="0"/>
              <a:t>overcomplicated.</a:t>
            </a:r>
          </a:p>
          <a:p>
            <a:r>
              <a:rPr lang="en-US" i="1" dirty="0"/>
              <a:t>Might…</a:t>
            </a:r>
          </a:p>
        </p:txBody>
      </p:sp>
      <p:sp>
        <p:nvSpPr>
          <p:cNvPr id="4" name="Slide Number Placeholder 3"/>
          <p:cNvSpPr>
            <a:spLocks noGrp="1"/>
          </p:cNvSpPr>
          <p:nvPr>
            <p:ph type="sldNum" sz="quarter" idx="10"/>
          </p:nvPr>
        </p:nvSpPr>
        <p:spPr/>
        <p:txBody>
          <a:bodyPr/>
          <a:lstStyle/>
          <a:p>
            <a:fld id="{D3095893-0E9F-4BDF-82D9-6C2C67375385}" type="slidenum">
              <a:rPr lang="en-US" smtClean="0"/>
              <a:t>8</a:t>
            </a:fld>
            <a:endParaRPr lang="en-US"/>
          </a:p>
        </p:txBody>
      </p:sp>
    </p:spTree>
    <p:extLst>
      <p:ext uri="{BB962C8B-B14F-4D97-AF65-F5344CB8AC3E}">
        <p14:creationId xmlns:p14="http://schemas.microsoft.com/office/powerpoint/2010/main" val="2298057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 can give you one important lesson here which is to not overcomplicate things.</a:t>
            </a:r>
          </a:p>
          <a:p>
            <a:r>
              <a:rPr lang="en-US" dirty="0"/>
              <a:t>I don’t mean spending 10 hours working out an architecture that makes your code simple, I mean things like not obsessing over how your output looks</a:t>
            </a: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9</a:t>
            </a:fld>
            <a:endParaRPr lang="en-US"/>
          </a:p>
        </p:txBody>
      </p:sp>
    </p:spTree>
    <p:extLst>
      <p:ext uri="{BB962C8B-B14F-4D97-AF65-F5344CB8AC3E}">
        <p14:creationId xmlns:p14="http://schemas.microsoft.com/office/powerpoint/2010/main" val="3946484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although the output of the program I wrote looked nice, it also required about an hour of tracking down obscure binaries and configuring environment variables for it to work.</a:t>
            </a:r>
          </a:p>
          <a:p>
            <a:r>
              <a:rPr lang="en-US" dirty="0"/>
              <a:t>The output still would of looked just as fine if I had just done this though:</a:t>
            </a:r>
          </a:p>
          <a:p>
            <a:endParaRPr lang="en-US" dirty="0"/>
          </a:p>
        </p:txBody>
      </p:sp>
      <p:sp>
        <p:nvSpPr>
          <p:cNvPr id="4" name="Slide Number Placeholder 3"/>
          <p:cNvSpPr>
            <a:spLocks noGrp="1"/>
          </p:cNvSpPr>
          <p:nvPr>
            <p:ph type="sldNum" sz="quarter" idx="10"/>
          </p:nvPr>
        </p:nvSpPr>
        <p:spPr/>
        <p:txBody>
          <a:bodyPr/>
          <a:lstStyle/>
          <a:p>
            <a:fld id="{D3095893-0E9F-4BDF-82D9-6C2C67375385}" type="slidenum">
              <a:rPr lang="en-US" smtClean="0"/>
              <a:t>10</a:t>
            </a:fld>
            <a:endParaRPr lang="en-US"/>
          </a:p>
        </p:txBody>
      </p:sp>
    </p:spTree>
    <p:extLst>
      <p:ext uri="{BB962C8B-B14F-4D97-AF65-F5344CB8AC3E}">
        <p14:creationId xmlns:p14="http://schemas.microsoft.com/office/powerpoint/2010/main" val="1379182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5677A-3AED-4D14-B0AE-D5421F3DB902}"/>
              </a:ext>
            </a:extLst>
          </p:cNvPr>
          <p:cNvSpPr>
            <a:spLocks noGrp="1"/>
          </p:cNvSpPr>
          <p:nvPr>
            <p:ph type="ctrTitle"/>
          </p:nvPr>
        </p:nvSpPr>
        <p:spPr>
          <a:xfrm>
            <a:off x="1524000" y="1122363"/>
            <a:ext cx="9144000" cy="2387600"/>
          </a:xfrm>
        </p:spPr>
        <p:txBody>
          <a:bodyPr anchor="b"/>
          <a:lstStyle>
            <a:lvl1pPr algn="ctr">
              <a:defRPr sz="6000">
                <a:solidFill>
                  <a:schemeClr val="bg1">
                    <a:lumMod val="95000"/>
                  </a:schemeClr>
                </a:solidFill>
                <a:latin typeface="Bahnschrift SemiBol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0CD4D30-49DD-4B92-BA15-398F1516F487}"/>
              </a:ext>
            </a:extLst>
          </p:cNvPr>
          <p:cNvSpPr>
            <a:spLocks noGrp="1"/>
          </p:cNvSpPr>
          <p:nvPr>
            <p:ph type="subTitle" idx="1"/>
          </p:nvPr>
        </p:nvSpPr>
        <p:spPr>
          <a:xfrm>
            <a:off x="1524000" y="3602038"/>
            <a:ext cx="9144000" cy="1655762"/>
          </a:xfrm>
        </p:spPr>
        <p:txBody>
          <a:bodyPr/>
          <a:lstStyle>
            <a:lvl1pPr marL="0" indent="0" algn="ctr">
              <a:buNone/>
              <a:defRPr sz="2400">
                <a:solidFill>
                  <a:schemeClr val="bg1">
                    <a:lumMod val="75000"/>
                  </a:schemeClr>
                </a:solidFill>
                <a:latin typeface="Bahnschrif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E5A397B-4B24-4513-8594-BF204268B326}"/>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5" name="Footer Placeholder 4">
            <a:extLst>
              <a:ext uri="{FF2B5EF4-FFF2-40B4-BE49-F238E27FC236}">
                <a16:creationId xmlns:a16="http://schemas.microsoft.com/office/drawing/2014/main" id="{AA182761-9B4D-409B-9BD6-72E2F10BE4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F68D4-FE1E-4147-A024-08FDA0AAA82F}"/>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3780103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0797-84EF-41E3-8F7D-DFF90727AB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CCAE29-5C10-4341-B307-A0E15DAE65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4C49CA-4B19-48E8-A61F-6B3DF30280B8}"/>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5" name="Footer Placeholder 4">
            <a:extLst>
              <a:ext uri="{FF2B5EF4-FFF2-40B4-BE49-F238E27FC236}">
                <a16:creationId xmlns:a16="http://schemas.microsoft.com/office/drawing/2014/main" id="{4981EBF8-5659-460A-A3F5-038D2FD25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BB17A-4047-41D1-B147-2CEA16E7672D}"/>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3858729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1387F6-5964-4BFD-AC2D-82E794DA20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B87AF0-F542-4102-A55D-1FB6871F08B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56A6F0-48C4-4C21-8C9D-3C81B274D319}"/>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5" name="Footer Placeholder 4">
            <a:extLst>
              <a:ext uri="{FF2B5EF4-FFF2-40B4-BE49-F238E27FC236}">
                <a16:creationId xmlns:a16="http://schemas.microsoft.com/office/drawing/2014/main" id="{5F0747B3-4FBD-4F8A-849F-62F8603FF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2B656A-2F73-45AC-A908-7907524D1135}"/>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20818320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enter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13FD4-50EA-4CA6-B5E4-9898816A0733}"/>
              </a:ext>
            </a:extLst>
          </p:cNvPr>
          <p:cNvSpPr>
            <a:spLocks noGrp="1"/>
          </p:cNvSpPr>
          <p:nvPr>
            <p:ph type="title"/>
          </p:nvPr>
        </p:nvSpPr>
        <p:spPr>
          <a:xfrm>
            <a:off x="838200" y="2526434"/>
            <a:ext cx="10515600" cy="1325563"/>
          </a:xfrm>
        </p:spPr>
        <p:txBody>
          <a:bodyPr>
            <a:normAutofit/>
          </a:bodyPr>
          <a:lstStyle>
            <a:lvl1pPr algn="ctr">
              <a:defRPr sz="4800"/>
            </a:lvl1pPr>
          </a:lstStyle>
          <a:p>
            <a:r>
              <a:rPr lang="en-US" dirty="0"/>
              <a:t>Click to edit Master title style</a:t>
            </a:r>
          </a:p>
        </p:txBody>
      </p:sp>
      <p:sp>
        <p:nvSpPr>
          <p:cNvPr id="3" name="Date Placeholder 2">
            <a:extLst>
              <a:ext uri="{FF2B5EF4-FFF2-40B4-BE49-F238E27FC236}">
                <a16:creationId xmlns:a16="http://schemas.microsoft.com/office/drawing/2014/main" id="{E9F7D673-482B-41F6-BF46-F8868E8E8B99}"/>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4" name="Footer Placeholder 3">
            <a:extLst>
              <a:ext uri="{FF2B5EF4-FFF2-40B4-BE49-F238E27FC236}">
                <a16:creationId xmlns:a16="http://schemas.microsoft.com/office/drawing/2014/main" id="{C547EF6D-6D4A-4052-A035-EFF8D40140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1E5842-52BE-4E11-9305-3007E087B569}"/>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860146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8D4CA-1F51-435D-BB5D-F463F22819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4D1A3D-C8CD-43CB-BC9F-5774D7334BA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5AAFE-FFB8-411E-B327-5ECBBBBE8856}"/>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5" name="Footer Placeholder 4">
            <a:extLst>
              <a:ext uri="{FF2B5EF4-FFF2-40B4-BE49-F238E27FC236}">
                <a16:creationId xmlns:a16="http://schemas.microsoft.com/office/drawing/2014/main" id="{129FD43A-5441-45A5-BB98-1BBFC9E3A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0FA31-6B59-4E15-8682-EE2C3E45012B}"/>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57714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EBF7D-D2DC-49EF-A0BC-B0F5A79638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8DFE12-04BA-4345-AE3B-6C086DF87A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7B9C21-C949-4A60-9090-60A720A12588}"/>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5" name="Footer Placeholder 4">
            <a:extLst>
              <a:ext uri="{FF2B5EF4-FFF2-40B4-BE49-F238E27FC236}">
                <a16:creationId xmlns:a16="http://schemas.microsoft.com/office/drawing/2014/main" id="{4660575D-56AD-4BFC-B8CD-CEF5437342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C3733-851E-4B9C-B3B0-0BF986A09876}"/>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180202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F784-8FFC-480D-A9D7-4FB0DEC4B7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4CD6FE-FD24-40D5-8526-A6191CED3E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C11AC6-056A-4472-9B5F-E7C129DD19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C57AB5-47EE-4467-94AC-2449D91B5247}"/>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6" name="Footer Placeholder 5">
            <a:extLst>
              <a:ext uri="{FF2B5EF4-FFF2-40B4-BE49-F238E27FC236}">
                <a16:creationId xmlns:a16="http://schemas.microsoft.com/office/drawing/2014/main" id="{DE587003-563C-4500-8FCF-AFDCC0C7DD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9961BF-3018-4D8E-9CC0-53F366AF4348}"/>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373858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F26A-276F-41EF-802F-4DD5B2C087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3DE2D3-5DFB-46AE-A4CA-FC059FB4ED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6ACA983-DDE3-44A7-8F84-474AD9ACAD2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65BE29-1DC9-4E07-9CEC-458AC067AA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7C1FB18-8302-4AC9-8C50-4016C57675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55C4259-FDF6-4D89-86B2-6078CED35DA6}"/>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8" name="Footer Placeholder 7">
            <a:extLst>
              <a:ext uri="{FF2B5EF4-FFF2-40B4-BE49-F238E27FC236}">
                <a16:creationId xmlns:a16="http://schemas.microsoft.com/office/drawing/2014/main" id="{8F1DA8E2-C0FE-498C-BB5E-A9BC3461C5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A9D8A7-5BEF-4305-AC11-A01DC3A87991}"/>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302557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4C26D-BCB2-45C8-BEC7-A86DE4ADED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61BB26-310A-4504-AD97-77F8E757C73B}"/>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4" name="Footer Placeholder 3">
            <a:extLst>
              <a:ext uri="{FF2B5EF4-FFF2-40B4-BE49-F238E27FC236}">
                <a16:creationId xmlns:a16="http://schemas.microsoft.com/office/drawing/2014/main" id="{2C2C2B75-F0B5-4EB9-8389-955F5E2FBF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F02045-0DFD-4B4F-A747-A6E9AC1BFA3D}"/>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2360879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9727D8-DFD0-445D-864B-7AB91520ACAB}"/>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3" name="Footer Placeholder 2">
            <a:extLst>
              <a:ext uri="{FF2B5EF4-FFF2-40B4-BE49-F238E27FC236}">
                <a16:creationId xmlns:a16="http://schemas.microsoft.com/office/drawing/2014/main" id="{182F8CCE-2B32-4609-AEFF-3B78C74F6F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5E166B-0E1C-4B2D-801D-CF553039053E}"/>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2988406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D5ABD-7AA7-4452-B4A9-274A8EDD46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82BC20-E362-47B1-96B0-B9537AF280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C23F8C-CD84-4D6A-A318-A0C81925AE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3A26F4A-7CA2-4B9E-BE71-EB2C81A0C1C6}"/>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6" name="Footer Placeholder 5">
            <a:extLst>
              <a:ext uri="{FF2B5EF4-FFF2-40B4-BE49-F238E27FC236}">
                <a16:creationId xmlns:a16="http://schemas.microsoft.com/office/drawing/2014/main" id="{6447D04F-790B-46B3-8095-7A9CFC45DE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EDA6AB-7077-41B7-8EE1-7D591DFEAF08}"/>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404927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BB712-15FB-4153-9B63-AF3A384321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97FD62-0434-4CE4-ADF6-C19EDC9341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B441A85-6E4B-42E9-949A-1C2D221FC6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A11473C-E5F8-409B-9663-2668A8224784}"/>
              </a:ext>
            </a:extLst>
          </p:cNvPr>
          <p:cNvSpPr>
            <a:spLocks noGrp="1"/>
          </p:cNvSpPr>
          <p:nvPr>
            <p:ph type="dt" sz="half" idx="10"/>
          </p:nvPr>
        </p:nvSpPr>
        <p:spPr/>
        <p:txBody>
          <a:bodyPr/>
          <a:lstStyle/>
          <a:p>
            <a:fld id="{1E86B728-CF2F-4204-8745-FE92B1AFE827}" type="datetimeFigureOut">
              <a:rPr lang="en-US" smtClean="0"/>
              <a:t>11/18/2017</a:t>
            </a:fld>
            <a:endParaRPr lang="en-US"/>
          </a:p>
        </p:txBody>
      </p:sp>
      <p:sp>
        <p:nvSpPr>
          <p:cNvPr id="6" name="Footer Placeholder 5">
            <a:extLst>
              <a:ext uri="{FF2B5EF4-FFF2-40B4-BE49-F238E27FC236}">
                <a16:creationId xmlns:a16="http://schemas.microsoft.com/office/drawing/2014/main" id="{891239E3-9E8B-4885-8139-6B1ACB1516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53E1FA-0BA9-4975-BBFB-A09C631C8BEE}"/>
              </a:ext>
            </a:extLst>
          </p:cNvPr>
          <p:cNvSpPr>
            <a:spLocks noGrp="1"/>
          </p:cNvSpPr>
          <p:nvPr>
            <p:ph type="sldNum" sz="quarter" idx="12"/>
          </p:nvPr>
        </p:nvSpPr>
        <p:spPr/>
        <p:txBody>
          <a:bodyPr/>
          <a:lstStyle/>
          <a:p>
            <a:fld id="{3593DFD8-8803-4CF9-A6F7-FC8789F86D07}" type="slidenum">
              <a:rPr lang="en-US" smtClean="0"/>
              <a:t>‹#›</a:t>
            </a:fld>
            <a:endParaRPr lang="en-US"/>
          </a:p>
        </p:txBody>
      </p:sp>
    </p:spTree>
    <p:extLst>
      <p:ext uri="{BB962C8B-B14F-4D97-AF65-F5344CB8AC3E}">
        <p14:creationId xmlns:p14="http://schemas.microsoft.com/office/powerpoint/2010/main" val="1881934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tx1"/>
            </a:gs>
            <a:gs pos="100000">
              <a:srgbClr val="191919"/>
            </a:gs>
          </a:gsLst>
          <a:lin ang="135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767DC3A-9FB5-4E44-87E7-3543A039A3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06D93E6-D34B-4261-A3B2-524832441C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59FF571-8650-4475-BDC5-976CE3D0EF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86B728-CF2F-4204-8745-FE92B1AFE827}" type="datetimeFigureOut">
              <a:rPr lang="en-US" smtClean="0"/>
              <a:t>11/18/2017</a:t>
            </a:fld>
            <a:endParaRPr lang="en-US"/>
          </a:p>
        </p:txBody>
      </p:sp>
      <p:sp>
        <p:nvSpPr>
          <p:cNvPr id="5" name="Footer Placeholder 4">
            <a:extLst>
              <a:ext uri="{FF2B5EF4-FFF2-40B4-BE49-F238E27FC236}">
                <a16:creationId xmlns:a16="http://schemas.microsoft.com/office/drawing/2014/main" id="{C907997F-F14C-4E18-B526-9BBF29B942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8D1ECB-AD1B-4110-8485-F991D55741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93DFD8-8803-4CF9-A6F7-FC8789F86D07}" type="slidenum">
              <a:rPr lang="en-US" smtClean="0"/>
              <a:t>‹#›</a:t>
            </a:fld>
            <a:endParaRPr lang="en-US"/>
          </a:p>
        </p:txBody>
      </p:sp>
    </p:spTree>
    <p:extLst>
      <p:ext uri="{BB962C8B-B14F-4D97-AF65-F5344CB8AC3E}">
        <p14:creationId xmlns:p14="http://schemas.microsoft.com/office/powerpoint/2010/main" val="39300177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incrmatt12"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F6B5-F41C-497B-A685-77912F053176}"/>
              </a:ext>
            </a:extLst>
          </p:cNvPr>
          <p:cNvSpPr>
            <a:spLocks noGrp="1"/>
          </p:cNvSpPr>
          <p:nvPr>
            <p:ph type="ctrTitle"/>
          </p:nvPr>
        </p:nvSpPr>
        <p:spPr>
          <a:xfrm>
            <a:off x="1524000" y="1214438"/>
            <a:ext cx="9144000" cy="2387600"/>
          </a:xfrm>
        </p:spPr>
        <p:txBody>
          <a:bodyPr>
            <a:normAutofit/>
          </a:bodyPr>
          <a:lstStyle/>
          <a:p>
            <a:r>
              <a:rPr lang="en-US" sz="4800" b="1" dirty="0"/>
              <a:t>How to make your elementary school homework more fun with python</a:t>
            </a:r>
          </a:p>
        </p:txBody>
      </p:sp>
      <p:sp>
        <p:nvSpPr>
          <p:cNvPr id="3" name="Subtitle 2">
            <a:extLst>
              <a:ext uri="{FF2B5EF4-FFF2-40B4-BE49-F238E27FC236}">
                <a16:creationId xmlns:a16="http://schemas.microsoft.com/office/drawing/2014/main" id="{9A228B8E-2399-4E09-A8C2-54098AB99850}"/>
              </a:ext>
            </a:extLst>
          </p:cNvPr>
          <p:cNvSpPr>
            <a:spLocks noGrp="1"/>
          </p:cNvSpPr>
          <p:nvPr>
            <p:ph type="subTitle" idx="1"/>
          </p:nvPr>
        </p:nvSpPr>
        <p:spPr/>
        <p:txBody>
          <a:bodyPr/>
          <a:lstStyle/>
          <a:p>
            <a:endParaRPr lang="en-US" dirty="0"/>
          </a:p>
          <a:p>
            <a:r>
              <a:rPr lang="en-US" dirty="0"/>
              <a:t>Matthew Mirvish</a:t>
            </a:r>
          </a:p>
        </p:txBody>
      </p:sp>
    </p:spTree>
    <p:extLst>
      <p:ext uri="{BB962C8B-B14F-4D97-AF65-F5344CB8AC3E}">
        <p14:creationId xmlns:p14="http://schemas.microsoft.com/office/powerpoint/2010/main" val="2171976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02CF1-12AF-4952-93B8-638F304AB0CB}"/>
              </a:ext>
            </a:extLst>
          </p:cNvPr>
          <p:cNvSpPr>
            <a:spLocks noGrp="1"/>
          </p:cNvSpPr>
          <p:nvPr>
            <p:ph type="title"/>
          </p:nvPr>
        </p:nvSpPr>
        <p:spPr>
          <a:xfrm>
            <a:off x="839788" y="457200"/>
            <a:ext cx="3932237" cy="1600200"/>
          </a:xfrm>
        </p:spPr>
        <p:txBody>
          <a:bodyPr/>
          <a:lstStyle/>
          <a:p>
            <a:r>
              <a:rPr lang="en-US"/>
              <a:t>Factor trees</a:t>
            </a:r>
            <a:endParaRPr lang="en-US" dirty="0"/>
          </a:p>
        </p:txBody>
      </p:sp>
      <p:sp>
        <p:nvSpPr>
          <p:cNvPr id="8" name="Text Placeholder 7">
            <a:extLst>
              <a:ext uri="{FF2B5EF4-FFF2-40B4-BE49-F238E27FC236}">
                <a16:creationId xmlns:a16="http://schemas.microsoft.com/office/drawing/2014/main" id="{9EB522D8-864B-4644-9D5E-4E4F7A32C9AE}"/>
              </a:ext>
            </a:extLst>
          </p:cNvPr>
          <p:cNvSpPr>
            <a:spLocks noGrp="1"/>
          </p:cNvSpPr>
          <p:nvPr>
            <p:ph type="body" sz="half" idx="2"/>
          </p:nvPr>
        </p:nvSpPr>
        <p:spPr>
          <a:xfrm>
            <a:off x="839788" y="2057400"/>
            <a:ext cx="3932237" cy="3811588"/>
          </a:xfrm>
        </p:spPr>
        <p:txBody>
          <a:bodyPr/>
          <a:lstStyle/>
          <a:p>
            <a:pPr marL="285750" indent="-285750">
              <a:buFont typeface="Arial" panose="020B0604020202020204" pitchFamily="34" charset="0"/>
              <a:buChar char="•"/>
            </a:pPr>
            <a:r>
              <a:rPr lang="en-US" dirty="0"/>
              <a:t>Supposed to “help” make finding prime factors easier.</a:t>
            </a:r>
          </a:p>
          <a:p>
            <a:pPr marL="285750" indent="-285750">
              <a:buFont typeface="Arial" panose="020B0604020202020204" pitchFamily="34" charset="0"/>
              <a:buChar char="•"/>
            </a:pPr>
            <a:r>
              <a:rPr lang="en-US" dirty="0"/>
              <a:t>Useful, but not when you have to do literally 50 of them.</a:t>
            </a:r>
          </a:p>
          <a:p>
            <a:pPr marL="285750" indent="-285750">
              <a:buFont typeface="Arial" panose="020B0604020202020204" pitchFamily="34" charset="0"/>
              <a:buChar char="•"/>
            </a:pPr>
            <a:r>
              <a:rPr lang="en-US" dirty="0"/>
              <a:t>Here’s an example of one </a:t>
            </a:r>
            <a:r>
              <a:rPr lang="en-US" dirty="0">
                <a:sym typeface="Wingdings" panose="05000000000000000000" pitchFamily="2" charset="2"/>
              </a:rPr>
              <a:t></a:t>
            </a:r>
            <a:endParaRPr lang="en-US" dirty="0"/>
          </a:p>
          <a:p>
            <a:pPr marL="285750" indent="-285750">
              <a:buFont typeface="Arial" panose="020B0604020202020204" pitchFamily="34" charset="0"/>
              <a:buChar char="•"/>
            </a:pPr>
            <a:r>
              <a:rPr lang="en-US" dirty="0"/>
              <a:t>You essentially do repeated division down to primes, and apparently this always gives you the prime factors.</a:t>
            </a:r>
          </a:p>
          <a:p>
            <a:endParaRPr lang="en-US" dirty="0"/>
          </a:p>
        </p:txBody>
      </p:sp>
      <p:sp>
        <p:nvSpPr>
          <p:cNvPr id="2" name="Rectangle 1">
            <a:extLst>
              <a:ext uri="{FF2B5EF4-FFF2-40B4-BE49-F238E27FC236}">
                <a16:creationId xmlns:a16="http://schemas.microsoft.com/office/drawing/2014/main" id="{02A7ED85-E334-4BA7-800D-9548C8A06F5A}"/>
              </a:ext>
            </a:extLst>
          </p:cNvPr>
          <p:cNvSpPr/>
          <p:nvPr/>
        </p:nvSpPr>
        <p:spPr>
          <a:xfrm>
            <a:off x="0" y="-49839"/>
            <a:ext cx="12192000" cy="6948152"/>
          </a:xfrm>
          <a:prstGeom prst="rect">
            <a:avLst/>
          </a:prstGeom>
          <a:solidFill>
            <a:srgbClr val="000000">
              <a:alpha val="7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815E4180-7CB0-40FD-BAC8-D25D8368D7B2}"/>
              </a:ext>
            </a:extLst>
          </p:cNvPr>
          <p:cNvPicPr>
            <a:picLocks noGrp="1" noChangeAspect="1"/>
          </p:cNvPicPr>
          <p:nvPr>
            <p:ph idx="1"/>
          </p:nvPr>
        </p:nvPicPr>
        <p:blipFill>
          <a:blip r:embed="rId3"/>
          <a:stretch>
            <a:fillRect/>
          </a:stretch>
        </p:blipFill>
        <p:spPr>
          <a:xfrm>
            <a:off x="6592001" y="987425"/>
            <a:ext cx="3354573" cy="4873625"/>
          </a:xfrm>
          <a:prstGeom prst="rect">
            <a:avLst/>
          </a:prstGeom>
        </p:spPr>
      </p:pic>
      <p:pic>
        <p:nvPicPr>
          <p:cNvPr id="7" name="Picture 6">
            <a:extLst>
              <a:ext uri="{FF2B5EF4-FFF2-40B4-BE49-F238E27FC236}">
                <a16:creationId xmlns:a16="http://schemas.microsoft.com/office/drawing/2014/main" id="{0EACA70B-9340-49CC-A8C5-3932BEA3839B}"/>
              </a:ext>
            </a:extLst>
          </p:cNvPr>
          <p:cNvPicPr>
            <a:picLocks noChangeAspect="1"/>
          </p:cNvPicPr>
          <p:nvPr/>
        </p:nvPicPr>
        <p:blipFill>
          <a:blip r:embed="rId4"/>
          <a:stretch>
            <a:fillRect/>
          </a:stretch>
        </p:blipFill>
        <p:spPr>
          <a:xfrm>
            <a:off x="14143740" y="-955687"/>
            <a:ext cx="13681118" cy="8759848"/>
          </a:xfrm>
          <a:prstGeom prst="rect">
            <a:avLst/>
          </a:prstGeom>
        </p:spPr>
      </p:pic>
    </p:spTree>
    <p:extLst>
      <p:ext uri="{BB962C8B-B14F-4D97-AF65-F5344CB8AC3E}">
        <p14:creationId xmlns:p14="http://schemas.microsoft.com/office/powerpoint/2010/main" val="4219480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02CF1-12AF-4952-93B8-638F304AB0CB}"/>
              </a:ext>
            </a:extLst>
          </p:cNvPr>
          <p:cNvSpPr>
            <a:spLocks noGrp="1"/>
          </p:cNvSpPr>
          <p:nvPr>
            <p:ph type="title"/>
          </p:nvPr>
        </p:nvSpPr>
        <p:spPr>
          <a:xfrm>
            <a:off x="839788" y="457200"/>
            <a:ext cx="3932237" cy="1600200"/>
          </a:xfrm>
        </p:spPr>
        <p:txBody>
          <a:bodyPr/>
          <a:lstStyle/>
          <a:p>
            <a:r>
              <a:rPr lang="en-US"/>
              <a:t>Factor trees</a:t>
            </a:r>
            <a:endParaRPr lang="en-US" dirty="0"/>
          </a:p>
        </p:txBody>
      </p:sp>
      <p:sp>
        <p:nvSpPr>
          <p:cNvPr id="8" name="Text Placeholder 7">
            <a:extLst>
              <a:ext uri="{FF2B5EF4-FFF2-40B4-BE49-F238E27FC236}">
                <a16:creationId xmlns:a16="http://schemas.microsoft.com/office/drawing/2014/main" id="{9EB522D8-864B-4644-9D5E-4E4F7A32C9AE}"/>
              </a:ext>
            </a:extLst>
          </p:cNvPr>
          <p:cNvSpPr>
            <a:spLocks noGrp="1"/>
          </p:cNvSpPr>
          <p:nvPr>
            <p:ph type="body" sz="half" idx="2"/>
          </p:nvPr>
        </p:nvSpPr>
        <p:spPr>
          <a:xfrm>
            <a:off x="839788" y="2057400"/>
            <a:ext cx="3932237" cy="3811588"/>
          </a:xfrm>
        </p:spPr>
        <p:txBody>
          <a:bodyPr/>
          <a:lstStyle/>
          <a:p>
            <a:pPr marL="285750" indent="-285750">
              <a:buFont typeface="Arial" panose="020B0604020202020204" pitchFamily="34" charset="0"/>
              <a:buChar char="•"/>
            </a:pPr>
            <a:r>
              <a:rPr lang="en-US" dirty="0"/>
              <a:t>Supposed to “help” make finding prime factors easier.</a:t>
            </a:r>
          </a:p>
          <a:p>
            <a:pPr marL="285750" indent="-285750">
              <a:buFont typeface="Arial" panose="020B0604020202020204" pitchFamily="34" charset="0"/>
              <a:buChar char="•"/>
            </a:pPr>
            <a:r>
              <a:rPr lang="en-US" dirty="0"/>
              <a:t>Useful, but not when you have to do literally 50 of them.</a:t>
            </a:r>
          </a:p>
          <a:p>
            <a:pPr marL="285750" indent="-285750">
              <a:buFont typeface="Arial" panose="020B0604020202020204" pitchFamily="34" charset="0"/>
              <a:buChar char="•"/>
            </a:pPr>
            <a:r>
              <a:rPr lang="en-US" dirty="0"/>
              <a:t>Here’s an example of one </a:t>
            </a:r>
            <a:r>
              <a:rPr lang="en-US" dirty="0">
                <a:sym typeface="Wingdings" panose="05000000000000000000" pitchFamily="2" charset="2"/>
              </a:rPr>
              <a:t></a:t>
            </a:r>
            <a:endParaRPr lang="en-US" dirty="0"/>
          </a:p>
          <a:p>
            <a:pPr marL="285750" indent="-285750">
              <a:buFont typeface="Arial" panose="020B0604020202020204" pitchFamily="34" charset="0"/>
              <a:buChar char="•"/>
            </a:pPr>
            <a:r>
              <a:rPr lang="en-US" dirty="0"/>
              <a:t>You essentially do repeated division down to primes, and apparently this always gives you the prime factors.</a:t>
            </a:r>
          </a:p>
          <a:p>
            <a:endParaRPr lang="en-US" dirty="0"/>
          </a:p>
        </p:txBody>
      </p:sp>
      <p:pic>
        <p:nvPicPr>
          <p:cNvPr id="9" name="Content Placeholder 8">
            <a:extLst>
              <a:ext uri="{FF2B5EF4-FFF2-40B4-BE49-F238E27FC236}">
                <a16:creationId xmlns:a16="http://schemas.microsoft.com/office/drawing/2014/main" id="{815E4180-7CB0-40FD-BAC8-D25D8368D7B2}"/>
              </a:ext>
            </a:extLst>
          </p:cNvPr>
          <p:cNvPicPr>
            <a:picLocks noGrp="1" noChangeAspect="1"/>
          </p:cNvPicPr>
          <p:nvPr>
            <p:ph idx="1"/>
          </p:nvPr>
        </p:nvPicPr>
        <p:blipFill>
          <a:blip r:embed="rId3"/>
          <a:stretch>
            <a:fillRect/>
          </a:stretch>
        </p:blipFill>
        <p:spPr>
          <a:xfrm>
            <a:off x="312256" y="2941654"/>
            <a:ext cx="664332" cy="965162"/>
          </a:xfrm>
          <a:prstGeom prst="rect">
            <a:avLst/>
          </a:prstGeom>
        </p:spPr>
      </p:pic>
      <p:sp>
        <p:nvSpPr>
          <p:cNvPr id="2" name="Rectangle 1">
            <a:extLst>
              <a:ext uri="{FF2B5EF4-FFF2-40B4-BE49-F238E27FC236}">
                <a16:creationId xmlns:a16="http://schemas.microsoft.com/office/drawing/2014/main" id="{02A7ED85-E334-4BA7-800D-9548C8A06F5A}"/>
              </a:ext>
            </a:extLst>
          </p:cNvPr>
          <p:cNvSpPr/>
          <p:nvPr/>
        </p:nvSpPr>
        <p:spPr>
          <a:xfrm>
            <a:off x="0" y="-49839"/>
            <a:ext cx="12192000" cy="6948152"/>
          </a:xfrm>
          <a:prstGeom prst="rect">
            <a:avLst/>
          </a:prstGeom>
          <a:solidFill>
            <a:srgbClr val="000000">
              <a:alpha val="7098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DBA1FE0-C1FD-4D20-8E03-3AF3CF62FC59}"/>
              </a:ext>
            </a:extLst>
          </p:cNvPr>
          <p:cNvPicPr>
            <a:picLocks noChangeAspect="1"/>
          </p:cNvPicPr>
          <p:nvPr/>
        </p:nvPicPr>
        <p:blipFill>
          <a:blip r:embed="rId4"/>
          <a:stretch>
            <a:fillRect/>
          </a:stretch>
        </p:blipFill>
        <p:spPr>
          <a:xfrm>
            <a:off x="5299557" y="1618454"/>
            <a:ext cx="5640531" cy="3611563"/>
          </a:xfrm>
          <a:prstGeom prst="rect">
            <a:avLst/>
          </a:prstGeom>
        </p:spPr>
      </p:pic>
    </p:spTree>
    <p:extLst>
      <p:ext uri="{BB962C8B-B14F-4D97-AF65-F5344CB8AC3E}">
        <p14:creationId xmlns:p14="http://schemas.microsoft.com/office/powerpoint/2010/main" val="18681301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4D4975-B1E5-416E-A26F-54678CD0A381}"/>
              </a:ext>
            </a:extLst>
          </p:cNvPr>
          <p:cNvSpPr>
            <a:spLocks noGrp="1"/>
          </p:cNvSpPr>
          <p:nvPr>
            <p:ph type="title"/>
          </p:nvPr>
        </p:nvSpPr>
        <p:spPr/>
        <p:txBody>
          <a:bodyPr/>
          <a:lstStyle/>
          <a:p>
            <a:r>
              <a:rPr lang="en-US" dirty="0"/>
              <a:t>What about the “more fun” part?</a:t>
            </a:r>
          </a:p>
        </p:txBody>
      </p:sp>
    </p:spTree>
    <p:extLst>
      <p:ext uri="{BB962C8B-B14F-4D97-AF65-F5344CB8AC3E}">
        <p14:creationId xmlns:p14="http://schemas.microsoft.com/office/powerpoint/2010/main" val="105676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2B73C-01A7-47FF-A04F-BF3103C19C80}"/>
              </a:ext>
            </a:extLst>
          </p:cNvPr>
          <p:cNvSpPr>
            <a:spLocks noGrp="1"/>
          </p:cNvSpPr>
          <p:nvPr>
            <p:ph type="title"/>
          </p:nvPr>
        </p:nvSpPr>
        <p:spPr/>
        <p:txBody>
          <a:bodyPr/>
          <a:lstStyle/>
          <a:p>
            <a:r>
              <a:rPr lang="en-US" dirty="0"/>
              <a:t>“all about me”</a:t>
            </a:r>
          </a:p>
        </p:txBody>
      </p:sp>
      <p:sp>
        <p:nvSpPr>
          <p:cNvPr id="4" name="Content Placeholder 3">
            <a:extLst>
              <a:ext uri="{FF2B5EF4-FFF2-40B4-BE49-F238E27FC236}">
                <a16:creationId xmlns:a16="http://schemas.microsoft.com/office/drawing/2014/main" id="{02EF4F4C-7EDA-41D1-B61E-6E1EA190C4A3}"/>
              </a:ext>
            </a:extLst>
          </p:cNvPr>
          <p:cNvSpPr>
            <a:spLocks noGrp="1"/>
          </p:cNvSpPr>
          <p:nvPr>
            <p:ph idx="1"/>
          </p:nvPr>
        </p:nvSpPr>
        <p:spPr/>
        <p:txBody>
          <a:bodyPr/>
          <a:lstStyle/>
          <a:p>
            <a:r>
              <a:rPr lang="en-US" dirty="0"/>
              <a:t>Slideshow with ~10ish slides about yourself</a:t>
            </a:r>
          </a:p>
          <a:p>
            <a:r>
              <a:rPr lang="en-US" dirty="0"/>
              <a:t>Graded on use of </a:t>
            </a:r>
            <a:r>
              <a:rPr lang="en-US" dirty="0" err="1"/>
              <a:t>powerpoint</a:t>
            </a:r>
            <a:r>
              <a:rPr lang="en-US" dirty="0"/>
              <a:t> and English.</a:t>
            </a:r>
          </a:p>
        </p:txBody>
      </p:sp>
      <p:sp>
        <p:nvSpPr>
          <p:cNvPr id="5" name="TextBox 4">
            <a:extLst>
              <a:ext uri="{FF2B5EF4-FFF2-40B4-BE49-F238E27FC236}">
                <a16:creationId xmlns:a16="http://schemas.microsoft.com/office/drawing/2014/main" id="{6619EA0D-965A-4F6D-BA75-CF96CAE31328}"/>
              </a:ext>
            </a:extLst>
          </p:cNvPr>
          <p:cNvSpPr txBox="1"/>
          <p:nvPr/>
        </p:nvSpPr>
        <p:spPr>
          <a:xfrm>
            <a:off x="838200" y="1506828"/>
            <a:ext cx="10419009" cy="4401205"/>
          </a:xfrm>
          <a:prstGeom prst="rect">
            <a:avLst/>
          </a:prstGeom>
          <a:solidFill>
            <a:schemeClr val="tx1">
              <a:alpha val="78000"/>
            </a:schemeClr>
          </a:solidFill>
        </p:spPr>
        <p:txBody>
          <a:bodyPr wrap="square" rtlCol="0">
            <a:spAutoFit/>
          </a:bodyPr>
          <a:lstStyle/>
          <a:p>
            <a:br>
              <a:rPr lang="en-US" sz="2800" dirty="0">
                <a:solidFill>
                  <a:schemeClr val="bg1"/>
                </a:solidFill>
              </a:rPr>
            </a:br>
            <a:endParaRPr lang="en-US" sz="2800" dirty="0">
              <a:solidFill>
                <a:schemeClr val="bg1"/>
              </a:solidFill>
            </a:endParaRPr>
          </a:p>
          <a:p>
            <a:pPr algn="ctr"/>
            <a:endParaRPr lang="en-US" sz="2800" dirty="0">
              <a:solidFill>
                <a:schemeClr val="bg1"/>
              </a:solidFill>
            </a:endParaRPr>
          </a:p>
          <a:p>
            <a:pPr algn="ctr"/>
            <a:endParaRPr lang="en-US" sz="2800" dirty="0">
              <a:solidFill>
                <a:schemeClr val="bg1"/>
              </a:solidFill>
            </a:endParaRPr>
          </a:p>
          <a:p>
            <a:pPr algn="ctr"/>
            <a:r>
              <a:rPr lang="en-US" sz="2800" dirty="0">
                <a:solidFill>
                  <a:schemeClr val="bg1"/>
                </a:solidFill>
              </a:rPr>
              <a:t>My laptop was running </a:t>
            </a:r>
            <a:r>
              <a:rPr lang="en-US" sz="2800" dirty="0" err="1">
                <a:solidFill>
                  <a:schemeClr val="bg1"/>
                </a:solidFill>
              </a:rPr>
              <a:t>linux</a:t>
            </a:r>
            <a:r>
              <a:rPr lang="en-US" sz="2800" dirty="0">
                <a:solidFill>
                  <a:schemeClr val="bg1"/>
                </a:solidFill>
              </a:rPr>
              <a:t> and didn’t have </a:t>
            </a:r>
            <a:r>
              <a:rPr lang="en-US" sz="2800" dirty="0" err="1">
                <a:solidFill>
                  <a:schemeClr val="bg1"/>
                </a:solidFill>
              </a:rPr>
              <a:t>powerpoint</a:t>
            </a:r>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a:p>
            <a:endParaRPr lang="en-US" sz="2800" dirty="0">
              <a:solidFill>
                <a:schemeClr val="bg1"/>
              </a:solidFill>
            </a:endParaRPr>
          </a:p>
        </p:txBody>
      </p:sp>
    </p:spTree>
    <p:extLst>
      <p:ext uri="{BB962C8B-B14F-4D97-AF65-F5344CB8AC3E}">
        <p14:creationId xmlns:p14="http://schemas.microsoft.com/office/powerpoint/2010/main" val="363809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441D74-7749-4792-9224-F15EF9F46B61}"/>
              </a:ext>
            </a:extLst>
          </p:cNvPr>
          <p:cNvSpPr>
            <a:spLocks noGrp="1"/>
          </p:cNvSpPr>
          <p:nvPr>
            <p:ph type="title"/>
          </p:nvPr>
        </p:nvSpPr>
        <p:spPr/>
        <p:txBody>
          <a:bodyPr/>
          <a:lstStyle/>
          <a:p>
            <a:r>
              <a:rPr lang="en-US" dirty="0"/>
              <a:t>Solutions</a:t>
            </a:r>
          </a:p>
        </p:txBody>
      </p:sp>
      <p:sp>
        <p:nvSpPr>
          <p:cNvPr id="5" name="Content Placeholder 4">
            <a:extLst>
              <a:ext uri="{FF2B5EF4-FFF2-40B4-BE49-F238E27FC236}">
                <a16:creationId xmlns:a16="http://schemas.microsoft.com/office/drawing/2014/main" id="{F294DE51-6CE6-4758-85B2-FE0628160626}"/>
              </a:ext>
            </a:extLst>
          </p:cNvPr>
          <p:cNvSpPr>
            <a:spLocks noGrp="1"/>
          </p:cNvSpPr>
          <p:nvPr>
            <p:ph idx="1"/>
          </p:nvPr>
        </p:nvSpPr>
        <p:spPr>
          <a:xfrm>
            <a:off x="838200" y="1864262"/>
            <a:ext cx="10515600" cy="4351338"/>
          </a:xfrm>
        </p:spPr>
        <p:txBody>
          <a:bodyPr/>
          <a:lstStyle/>
          <a:p>
            <a:endParaRPr lang="en-US" dirty="0"/>
          </a:p>
          <a:p>
            <a:endParaRPr lang="en-US" dirty="0"/>
          </a:p>
          <a:p>
            <a:r>
              <a:rPr lang="en-US" dirty="0"/>
              <a:t>Fix my windows install</a:t>
            </a:r>
          </a:p>
          <a:p>
            <a:r>
              <a:rPr lang="en-US" dirty="0"/>
              <a:t>Give in and use the school computers</a:t>
            </a:r>
          </a:p>
          <a:p>
            <a:r>
              <a:rPr lang="en-US" dirty="0"/>
              <a:t>Do it on a different computer</a:t>
            </a:r>
          </a:p>
        </p:txBody>
      </p:sp>
      <p:sp>
        <p:nvSpPr>
          <p:cNvPr id="6" name="TextBox 5">
            <a:extLst>
              <a:ext uri="{FF2B5EF4-FFF2-40B4-BE49-F238E27FC236}">
                <a16:creationId xmlns:a16="http://schemas.microsoft.com/office/drawing/2014/main" id="{3EE74209-89DA-476B-9D98-15E6735BB27D}"/>
              </a:ext>
            </a:extLst>
          </p:cNvPr>
          <p:cNvSpPr txBox="1"/>
          <p:nvPr/>
        </p:nvSpPr>
        <p:spPr>
          <a:xfrm>
            <a:off x="317679" y="3270490"/>
            <a:ext cx="11745532" cy="769441"/>
          </a:xfrm>
          <a:prstGeom prst="rect">
            <a:avLst/>
          </a:prstGeom>
          <a:solidFill>
            <a:srgbClr val="00B0F0"/>
          </a:solidFill>
        </p:spPr>
        <p:txBody>
          <a:bodyPr wrap="square" rtlCol="0">
            <a:spAutoFit/>
          </a:bodyPr>
          <a:lstStyle/>
          <a:p>
            <a:pPr algn="ctr"/>
            <a:r>
              <a:rPr lang="en-US" sz="4400" dirty="0">
                <a:solidFill>
                  <a:schemeClr val="bg1"/>
                </a:solidFill>
              </a:rPr>
              <a:t>All bad ideas</a:t>
            </a:r>
          </a:p>
        </p:txBody>
      </p:sp>
    </p:spTree>
    <p:extLst>
      <p:ext uri="{BB962C8B-B14F-4D97-AF65-F5344CB8AC3E}">
        <p14:creationId xmlns:p14="http://schemas.microsoft.com/office/powerpoint/2010/main" val="49887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strVal val="#ppt_w+.3"/>
                                          </p:val>
                                        </p:tav>
                                        <p:tav tm="100000">
                                          <p:val>
                                            <p:strVal val="#ppt_w"/>
                                          </p:val>
                                        </p:tav>
                                      </p:tavLst>
                                    </p:anim>
                                    <p:anim calcmode="lin" valueType="num">
                                      <p:cBhvr>
                                        <p:cTn id="20" dur="500" fill="hold"/>
                                        <p:tgtEl>
                                          <p:spTgt spid="6"/>
                                        </p:tgtEl>
                                        <p:attrNameLst>
                                          <p:attrName>ppt_h</p:attrName>
                                        </p:attrNameLst>
                                      </p:cBhvr>
                                      <p:tavLst>
                                        <p:tav tm="0">
                                          <p:val>
                                            <p:strVal val="#ppt_h"/>
                                          </p:val>
                                        </p:tav>
                                        <p:tav tm="100000">
                                          <p:val>
                                            <p:strVal val="#ppt_h"/>
                                          </p:val>
                                        </p:tav>
                                      </p:tavLst>
                                    </p:anim>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AB39E40-4597-483E-9841-C5B94025453C}"/>
              </a:ext>
            </a:extLst>
          </p:cNvPr>
          <p:cNvPicPr>
            <a:picLocks noChangeAspect="1"/>
          </p:cNvPicPr>
          <p:nvPr/>
        </p:nvPicPr>
        <p:blipFill>
          <a:blip r:embed="rId3"/>
          <a:stretch>
            <a:fillRect/>
          </a:stretch>
        </p:blipFill>
        <p:spPr>
          <a:xfrm>
            <a:off x="1243449" y="2057627"/>
            <a:ext cx="9705101" cy="2742746"/>
          </a:xfrm>
          <a:prstGeom prst="rect">
            <a:avLst/>
          </a:prstGeom>
        </p:spPr>
      </p:pic>
    </p:spTree>
    <p:extLst>
      <p:ext uri="{BB962C8B-B14F-4D97-AF65-F5344CB8AC3E}">
        <p14:creationId xmlns:p14="http://schemas.microsoft.com/office/powerpoint/2010/main" val="2860902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3B43330-D0D3-4D40-8622-71BE349D399A}"/>
              </a:ext>
            </a:extLst>
          </p:cNvPr>
          <p:cNvPicPr>
            <a:picLocks noGrp="1" noChangeAspect="1"/>
          </p:cNvPicPr>
          <p:nvPr>
            <p:ph idx="1"/>
          </p:nvPr>
        </p:nvPicPr>
        <p:blipFill>
          <a:blip r:embed="rId3"/>
          <a:stretch>
            <a:fillRect/>
          </a:stretch>
        </p:blipFill>
        <p:spPr>
          <a:xfrm>
            <a:off x="1877332" y="2890004"/>
            <a:ext cx="8437336" cy="2384465"/>
          </a:xfrm>
          <a:prstGeom prst="rect">
            <a:avLst/>
          </a:prstGeom>
        </p:spPr>
      </p:pic>
      <p:sp>
        <p:nvSpPr>
          <p:cNvPr id="3" name="Title 2">
            <a:extLst>
              <a:ext uri="{FF2B5EF4-FFF2-40B4-BE49-F238E27FC236}">
                <a16:creationId xmlns:a16="http://schemas.microsoft.com/office/drawing/2014/main" id="{0CD768DD-E257-44C0-816D-5F7DB43D8B6B}"/>
              </a:ext>
            </a:extLst>
          </p:cNvPr>
          <p:cNvSpPr>
            <a:spLocks noGrp="1"/>
          </p:cNvSpPr>
          <p:nvPr>
            <p:ph type="title"/>
          </p:nvPr>
        </p:nvSpPr>
        <p:spPr/>
        <p:txBody>
          <a:bodyPr/>
          <a:lstStyle/>
          <a:p>
            <a:r>
              <a:rPr lang="en-US" dirty="0"/>
              <a:t>MSS</a:t>
            </a:r>
            <a:br>
              <a:rPr lang="en-US" dirty="0"/>
            </a:br>
            <a:r>
              <a:rPr lang="en-US" sz="1400" dirty="0"/>
              <a:t>Matthew Slide System</a:t>
            </a:r>
            <a:endParaRPr lang="en-US" dirty="0"/>
          </a:p>
        </p:txBody>
      </p:sp>
      <p:sp>
        <p:nvSpPr>
          <p:cNvPr id="6" name="TextBox 5">
            <a:extLst>
              <a:ext uri="{FF2B5EF4-FFF2-40B4-BE49-F238E27FC236}">
                <a16:creationId xmlns:a16="http://schemas.microsoft.com/office/drawing/2014/main" id="{DD7AF7DB-E616-425A-8FE4-8EB55C7EC53B}"/>
              </a:ext>
            </a:extLst>
          </p:cNvPr>
          <p:cNvSpPr txBox="1"/>
          <p:nvPr/>
        </p:nvSpPr>
        <p:spPr>
          <a:xfrm>
            <a:off x="2032000" y="566056"/>
            <a:ext cx="1132115" cy="584775"/>
          </a:xfrm>
          <a:prstGeom prst="rect">
            <a:avLst/>
          </a:prstGeom>
          <a:noFill/>
        </p:spPr>
        <p:txBody>
          <a:bodyPr wrap="square" rtlCol="0">
            <a:spAutoFit/>
          </a:bodyPr>
          <a:lstStyle/>
          <a:p>
            <a:r>
              <a:rPr lang="en-US" sz="3200" dirty="0">
                <a:solidFill>
                  <a:schemeClr val="bg1">
                    <a:lumMod val="95000"/>
                  </a:schemeClr>
                </a:solidFill>
              </a:rPr>
              <a:t>™</a:t>
            </a:r>
          </a:p>
        </p:txBody>
      </p:sp>
    </p:spTree>
    <p:extLst>
      <p:ext uri="{BB962C8B-B14F-4D97-AF65-F5344CB8AC3E}">
        <p14:creationId xmlns:p14="http://schemas.microsoft.com/office/powerpoint/2010/main" val="2182706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B8C695-D61F-461D-859E-ECE427C14701}"/>
              </a:ext>
            </a:extLst>
          </p:cNvPr>
          <p:cNvSpPr>
            <a:spLocks noGrp="1"/>
          </p:cNvSpPr>
          <p:nvPr>
            <p:ph type="title"/>
          </p:nvPr>
        </p:nvSpPr>
        <p:spPr/>
        <p:txBody>
          <a:bodyPr/>
          <a:lstStyle/>
          <a:p>
            <a:r>
              <a:rPr lang="en-US" dirty="0"/>
              <a:t>“Features”</a:t>
            </a:r>
          </a:p>
        </p:txBody>
      </p:sp>
      <p:sp>
        <p:nvSpPr>
          <p:cNvPr id="2" name="Content Placeholder 1">
            <a:extLst>
              <a:ext uri="{FF2B5EF4-FFF2-40B4-BE49-F238E27FC236}">
                <a16:creationId xmlns:a16="http://schemas.microsoft.com/office/drawing/2014/main" id="{100B0071-B03B-4D21-B934-FA47893F1DBE}"/>
              </a:ext>
            </a:extLst>
          </p:cNvPr>
          <p:cNvSpPr>
            <a:spLocks noGrp="1"/>
          </p:cNvSpPr>
          <p:nvPr>
            <p:ph idx="1"/>
          </p:nvPr>
        </p:nvSpPr>
        <p:spPr/>
        <p:txBody>
          <a:bodyPr/>
          <a:lstStyle/>
          <a:p>
            <a:r>
              <a:rPr lang="en-US" dirty="0"/>
              <a:t>Create </a:t>
            </a:r>
            <a:r>
              <a:rPr lang="en-US" b="1" dirty="0"/>
              <a:t>captivating </a:t>
            </a:r>
            <a:r>
              <a:rPr lang="en-US" dirty="0"/>
              <a:t>slideshows</a:t>
            </a:r>
          </a:p>
          <a:p>
            <a:r>
              <a:rPr lang="en-US" dirty="0"/>
              <a:t>Use the </a:t>
            </a:r>
            <a:r>
              <a:rPr lang="en-US" b="1" dirty="0"/>
              <a:t>intuitive</a:t>
            </a:r>
            <a:r>
              <a:rPr lang="en-US" b="1" i="1" dirty="0"/>
              <a:t> </a:t>
            </a:r>
            <a:r>
              <a:rPr lang="en-US" dirty="0"/>
              <a:t>syntax of python files</a:t>
            </a:r>
          </a:p>
          <a:p>
            <a:r>
              <a:rPr lang="en-US" dirty="0"/>
              <a:t>Have </a:t>
            </a:r>
            <a:r>
              <a:rPr lang="en-US" b="1" dirty="0"/>
              <a:t>complete</a:t>
            </a:r>
            <a:r>
              <a:rPr lang="en-US" dirty="0"/>
              <a:t> control over what the software does</a:t>
            </a:r>
          </a:p>
        </p:txBody>
      </p:sp>
      <p:pic>
        <p:nvPicPr>
          <p:cNvPr id="5" name="Content Placeholder 3">
            <a:extLst>
              <a:ext uri="{FF2B5EF4-FFF2-40B4-BE49-F238E27FC236}">
                <a16:creationId xmlns:a16="http://schemas.microsoft.com/office/drawing/2014/main" id="{3BB31B1C-6E66-436D-B6CA-917DE4F5AD19}"/>
              </a:ext>
            </a:extLst>
          </p:cNvPr>
          <p:cNvPicPr>
            <a:picLocks noChangeAspect="1"/>
          </p:cNvPicPr>
          <p:nvPr/>
        </p:nvPicPr>
        <p:blipFill rotWithShape="1">
          <a:blip r:embed="rId3"/>
          <a:srcRect l="-409" t="32095" r="58853" b="193"/>
          <a:stretch/>
        </p:blipFill>
        <p:spPr>
          <a:xfrm>
            <a:off x="2916962" y="886129"/>
            <a:ext cx="5762173" cy="5085742"/>
          </a:xfrm>
          <a:prstGeom prst="rect">
            <a:avLst/>
          </a:prstGeom>
        </p:spPr>
      </p:pic>
    </p:spTree>
    <p:extLst>
      <p:ext uri="{BB962C8B-B14F-4D97-AF65-F5344CB8AC3E}">
        <p14:creationId xmlns:p14="http://schemas.microsoft.com/office/powerpoint/2010/main" val="185055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F3C7D0-2EA3-48BF-A052-DF7535005810}"/>
              </a:ext>
            </a:extLst>
          </p:cNvPr>
          <p:cNvSpPr>
            <a:spLocks noGrp="1"/>
          </p:cNvSpPr>
          <p:nvPr>
            <p:ph type="title"/>
          </p:nvPr>
        </p:nvSpPr>
        <p:spPr/>
        <p:txBody>
          <a:bodyPr/>
          <a:lstStyle/>
          <a:p>
            <a:r>
              <a:rPr lang="en-US" dirty="0"/>
              <a:t>Surprisingly, it worked!</a:t>
            </a:r>
          </a:p>
        </p:txBody>
      </p:sp>
      <p:pic>
        <p:nvPicPr>
          <p:cNvPr id="5" name="Content Placeholder 4">
            <a:extLst>
              <a:ext uri="{FF2B5EF4-FFF2-40B4-BE49-F238E27FC236}">
                <a16:creationId xmlns:a16="http://schemas.microsoft.com/office/drawing/2014/main" id="{120EB7F5-EE95-43A1-8D06-FD4C548FD7F8}"/>
              </a:ext>
            </a:extLst>
          </p:cNvPr>
          <p:cNvPicPr>
            <a:picLocks noGrp="1" noChangeAspect="1"/>
          </p:cNvPicPr>
          <p:nvPr>
            <p:ph idx="1"/>
          </p:nvPr>
        </p:nvPicPr>
        <p:blipFill rotWithShape="1">
          <a:blip r:embed="rId3"/>
          <a:srcRect l="-1" r="65682" b="32627"/>
          <a:stretch/>
        </p:blipFill>
        <p:spPr>
          <a:xfrm>
            <a:off x="2822121" y="1690688"/>
            <a:ext cx="6278336" cy="4521426"/>
          </a:xfrm>
          <a:prstGeom prst="rect">
            <a:avLst/>
          </a:prstGeom>
        </p:spPr>
      </p:pic>
    </p:spTree>
    <p:extLst>
      <p:ext uri="{BB962C8B-B14F-4D97-AF65-F5344CB8AC3E}">
        <p14:creationId xmlns:p14="http://schemas.microsoft.com/office/powerpoint/2010/main" val="3072941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5EBEFD-A19F-4CD7-845C-47725D81D228}"/>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a:stretch/>
        </p:blipFill>
        <p:spPr>
          <a:xfrm>
            <a:off x="4367683" y="-5686402"/>
            <a:ext cx="3456634" cy="18164130"/>
          </a:xfrm>
          <a:prstGeom prst="rect">
            <a:avLst/>
          </a:prstGeom>
        </p:spPr>
      </p:pic>
      <p:sp>
        <p:nvSpPr>
          <p:cNvPr id="6" name="Rectangle 5">
            <a:extLst>
              <a:ext uri="{FF2B5EF4-FFF2-40B4-BE49-F238E27FC236}">
                <a16:creationId xmlns:a16="http://schemas.microsoft.com/office/drawing/2014/main" id="{7403A67C-0690-49D8-98EE-2914F841359C}"/>
              </a:ext>
            </a:extLst>
          </p:cNvPr>
          <p:cNvSpPr/>
          <p:nvPr/>
        </p:nvSpPr>
        <p:spPr>
          <a:xfrm>
            <a:off x="-463639" y="-218941"/>
            <a:ext cx="13200845" cy="8641724"/>
          </a:xfrm>
          <a:prstGeom prst="rect">
            <a:avLst/>
          </a:prstGeom>
          <a:solidFill>
            <a:srgbClr val="000000">
              <a:alpha val="21961"/>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DCFFD6-680C-4CEF-8874-E5199D9C3968}"/>
              </a:ext>
            </a:extLst>
          </p:cNvPr>
          <p:cNvSpPr>
            <a:spLocks noGrp="1"/>
          </p:cNvSpPr>
          <p:nvPr>
            <p:ph type="title"/>
          </p:nvPr>
        </p:nvSpPr>
        <p:spPr/>
        <p:txBody>
          <a:bodyPr/>
          <a:lstStyle/>
          <a:p>
            <a:r>
              <a:rPr lang="en-US" dirty="0"/>
              <a:t>How did it’s insides look?</a:t>
            </a:r>
          </a:p>
        </p:txBody>
      </p:sp>
      <p:sp>
        <p:nvSpPr>
          <p:cNvPr id="3" name="Content Placeholder 2">
            <a:extLst>
              <a:ext uri="{FF2B5EF4-FFF2-40B4-BE49-F238E27FC236}">
                <a16:creationId xmlns:a16="http://schemas.microsoft.com/office/drawing/2014/main" id="{F8E78119-3372-439D-9C44-B40D0999C7BF}"/>
              </a:ext>
            </a:extLst>
          </p:cNvPr>
          <p:cNvSpPr>
            <a:spLocks noGrp="1"/>
          </p:cNvSpPr>
          <p:nvPr>
            <p:ph idx="1"/>
          </p:nvPr>
        </p:nvSpPr>
        <p:spPr/>
        <p:txBody>
          <a:bodyPr/>
          <a:lstStyle/>
          <a:p>
            <a:r>
              <a:rPr lang="en-US" dirty="0"/>
              <a:t>Surprisingly, not that bad.</a:t>
            </a:r>
          </a:p>
          <a:p>
            <a:r>
              <a:rPr lang="en-US" dirty="0"/>
              <a:t>Still, with the whole “python file as input”, there’s a pretty generous amount of </a:t>
            </a:r>
            <a:r>
              <a:rPr lang="en-US" dirty="0" err="1"/>
              <a:t>eval-ing</a:t>
            </a:r>
            <a:r>
              <a:rPr lang="en-US" dirty="0"/>
              <a:t>, </a:t>
            </a:r>
          </a:p>
        </p:txBody>
      </p:sp>
    </p:spTree>
    <p:extLst>
      <p:ext uri="{BB962C8B-B14F-4D97-AF65-F5344CB8AC3E}">
        <p14:creationId xmlns:p14="http://schemas.microsoft.com/office/powerpoint/2010/main" val="327866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repeatCount="indefinite"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0" fill="hold"/>
                                        <p:tgtEl>
                                          <p:spTgt spid="5"/>
                                        </p:tgtEl>
                                        <p:attrNameLst>
                                          <p:attrName>ppt_x</p:attrName>
                                        </p:attrNameLst>
                                      </p:cBhvr>
                                      <p:tavLst>
                                        <p:tav tm="0">
                                          <p:val>
                                            <p:strVal val="#ppt_x"/>
                                          </p:val>
                                        </p:tav>
                                        <p:tav tm="100000">
                                          <p:val>
                                            <p:strVal val="#ppt_x"/>
                                          </p:val>
                                        </p:tav>
                                      </p:tavLst>
                                    </p:anim>
                                    <p:anim calcmode="lin" valueType="num">
                                      <p:cBhvr>
                                        <p:cTn id="8" dur="15000" fill="hold"/>
                                        <p:tgtEl>
                                          <p:spTgt spid="5"/>
                                        </p:tgtEl>
                                        <p:attrNameLst>
                                          <p:attrName>ppt_y</p:attrName>
                                        </p:attrNameLst>
                                      </p:cBhvr>
                                      <p:tavLst>
                                        <p:tav tm="0">
                                          <p:val>
                                            <p:strVal val="#ppt_y+1"/>
                                          </p:val>
                                        </p:tav>
                                        <p:tav tm="100000">
                                          <p:val>
                                            <p:strVal val="#ppt_y-1"/>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037A7F1-6A78-4968-9EFD-F74C537F0EDD}"/>
              </a:ext>
            </a:extLst>
          </p:cNvPr>
          <p:cNvSpPr>
            <a:spLocks noGrp="1"/>
          </p:cNvSpPr>
          <p:nvPr>
            <p:ph type="title"/>
          </p:nvPr>
        </p:nvSpPr>
        <p:spPr/>
        <p:txBody>
          <a:bodyPr/>
          <a:lstStyle/>
          <a:p>
            <a:r>
              <a:rPr lang="en-US" dirty="0"/>
              <a:t>Who am I?</a:t>
            </a:r>
          </a:p>
        </p:txBody>
      </p:sp>
      <p:pic>
        <p:nvPicPr>
          <p:cNvPr id="7" name="Picture 6" descr="Mars rover">
            <a:extLst>
              <a:ext uri="{FF2B5EF4-FFF2-40B4-BE49-F238E27FC236}">
                <a16:creationId xmlns:a16="http://schemas.microsoft.com/office/drawing/2014/main" id="{93781959-9238-4F16-988A-895C77B0D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621468">
            <a:off x="574649" y="1167142"/>
            <a:ext cx="3471836" cy="2313992"/>
          </a:xfrm>
          <a:prstGeom prst="rect">
            <a:avLst/>
          </a:prstGeom>
        </p:spPr>
      </p:pic>
      <p:pic>
        <p:nvPicPr>
          <p:cNvPr id="8" name="Picture 7">
            <a:extLst>
              <a:ext uri="{FF2B5EF4-FFF2-40B4-BE49-F238E27FC236}">
                <a16:creationId xmlns:a16="http://schemas.microsoft.com/office/drawing/2014/main" id="{0A1E43A9-B9BC-4459-A893-8A141EC9B96F}"/>
              </a:ext>
            </a:extLst>
          </p:cNvPr>
          <p:cNvPicPr>
            <a:picLocks noChangeAspect="1"/>
          </p:cNvPicPr>
          <p:nvPr/>
        </p:nvPicPr>
        <p:blipFill>
          <a:blip r:embed="rId4"/>
          <a:stretch>
            <a:fillRect/>
          </a:stretch>
        </p:blipFill>
        <p:spPr>
          <a:xfrm rot="886424">
            <a:off x="8480978" y="3193709"/>
            <a:ext cx="3131839" cy="2441980"/>
          </a:xfrm>
          <a:prstGeom prst="rect">
            <a:avLst/>
          </a:prstGeom>
        </p:spPr>
      </p:pic>
    </p:spTree>
    <p:extLst>
      <p:ext uri="{BB962C8B-B14F-4D97-AF65-F5344CB8AC3E}">
        <p14:creationId xmlns:p14="http://schemas.microsoft.com/office/powerpoint/2010/main" val="124013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FD2E8-8BB2-41EC-9115-4F98E4F11E8E}"/>
              </a:ext>
            </a:extLst>
          </p:cNvPr>
          <p:cNvSpPr>
            <a:spLocks noGrp="1"/>
          </p:cNvSpPr>
          <p:nvPr>
            <p:ph type="title"/>
          </p:nvPr>
        </p:nvSpPr>
        <p:spPr/>
        <p:txBody>
          <a:bodyPr/>
          <a:lstStyle/>
          <a:p>
            <a:r>
              <a:rPr lang="en-US" dirty="0"/>
              <a:t>4</a:t>
            </a:r>
          </a:p>
        </p:txBody>
      </p:sp>
    </p:spTree>
    <p:extLst>
      <p:ext uri="{BB962C8B-B14F-4D97-AF65-F5344CB8AC3E}">
        <p14:creationId xmlns:p14="http://schemas.microsoft.com/office/powerpoint/2010/main" val="153873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3FD2E8-8BB2-41EC-9115-4F98E4F11E8E}"/>
              </a:ext>
            </a:extLst>
          </p:cNvPr>
          <p:cNvSpPr>
            <a:spLocks noGrp="1"/>
          </p:cNvSpPr>
          <p:nvPr>
            <p:ph type="title"/>
          </p:nvPr>
        </p:nvSpPr>
        <p:spPr/>
        <p:txBody>
          <a:bodyPr/>
          <a:lstStyle/>
          <a:p>
            <a:r>
              <a:rPr lang="en-US" dirty="0"/>
              <a:t>4-</a:t>
            </a:r>
          </a:p>
        </p:txBody>
      </p:sp>
      <p:sp>
        <p:nvSpPr>
          <p:cNvPr id="2" name="Oval 1">
            <a:extLst>
              <a:ext uri="{FF2B5EF4-FFF2-40B4-BE49-F238E27FC236}">
                <a16:creationId xmlns:a16="http://schemas.microsoft.com/office/drawing/2014/main" id="{CDBB8C61-605D-4F14-A570-B9DB5995EDC5}"/>
              </a:ext>
            </a:extLst>
          </p:cNvPr>
          <p:cNvSpPr/>
          <p:nvPr/>
        </p:nvSpPr>
        <p:spPr>
          <a:xfrm>
            <a:off x="5939102" y="2910625"/>
            <a:ext cx="706397" cy="669701"/>
          </a:xfrm>
          <a:prstGeom prst="ellipse">
            <a:avLst/>
          </a:prstGeom>
          <a:solidFill>
            <a:srgbClr val="FFFFFF">
              <a:alpha val="21961"/>
            </a:srgbClr>
          </a:solid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548938"/>
      </p:ext>
    </p:extLst>
  </p:cSld>
  <p:clrMapOvr>
    <a:masterClrMapping/>
  </p:clrMapOvr>
  <mc:AlternateContent xmlns:mc="http://schemas.openxmlformats.org/markup-compatibility/2006" xmlns:p159="http://schemas.microsoft.com/office/powerpoint/2015/09/main">
    <mc:Choice Requires="p159">
      <p:transition>
        <p159:morph option="byCha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50" fill="hold"/>
                                        <p:tgtEl>
                                          <p:spTgt spid="2"/>
                                        </p:tgtEl>
                                        <p:attrNameLst>
                                          <p:attrName>ppt_w</p:attrName>
                                        </p:attrNameLst>
                                      </p:cBhvr>
                                      <p:tavLst>
                                        <p:tav tm="0">
                                          <p:val>
                                            <p:strVal val="4*#ppt_w"/>
                                          </p:val>
                                        </p:tav>
                                        <p:tav tm="100000">
                                          <p:val>
                                            <p:strVal val="#ppt_w"/>
                                          </p:val>
                                        </p:tav>
                                      </p:tavLst>
                                    </p:anim>
                                    <p:anim calcmode="lin" valueType="num">
                                      <p:cBhvr>
                                        <p:cTn id="8" dur="250" fill="hold"/>
                                        <p:tgtEl>
                                          <p:spTgt spid="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59705A-3B08-44B7-BB4D-5499B03B8B8F}"/>
              </a:ext>
            </a:extLst>
          </p:cNvPr>
          <p:cNvSpPr>
            <a:spLocks noGrp="1"/>
          </p:cNvSpPr>
          <p:nvPr>
            <p:ph type="title"/>
          </p:nvPr>
        </p:nvSpPr>
        <p:spPr/>
        <p:txBody>
          <a:bodyPr/>
          <a:lstStyle/>
          <a:p>
            <a:r>
              <a:rPr lang="en-US" dirty="0"/>
              <a:t>Classroom Economy</a:t>
            </a:r>
          </a:p>
        </p:txBody>
      </p:sp>
      <p:sp>
        <p:nvSpPr>
          <p:cNvPr id="4" name="Content Placeholder 3">
            <a:extLst>
              <a:ext uri="{FF2B5EF4-FFF2-40B4-BE49-F238E27FC236}">
                <a16:creationId xmlns:a16="http://schemas.microsoft.com/office/drawing/2014/main" id="{87B07C16-0F60-4676-B84E-910FBDB1BE75}"/>
              </a:ext>
            </a:extLst>
          </p:cNvPr>
          <p:cNvSpPr>
            <a:spLocks noGrp="1"/>
          </p:cNvSpPr>
          <p:nvPr>
            <p:ph idx="1"/>
          </p:nvPr>
        </p:nvSpPr>
        <p:spPr/>
        <p:txBody>
          <a:bodyPr/>
          <a:lstStyle/>
          <a:p>
            <a:r>
              <a:rPr lang="en-US" dirty="0"/>
              <a:t>You would get jobs in the classroom</a:t>
            </a:r>
          </a:p>
          <a:p>
            <a:r>
              <a:rPr lang="en-US" dirty="0"/>
              <a:t>I got “webmaster”</a:t>
            </a:r>
          </a:p>
          <a:p>
            <a:r>
              <a:rPr lang="en-US" dirty="0"/>
              <a:t>Normally you’d make some blog….                                                                                                                                                                                             </a:t>
            </a:r>
          </a:p>
        </p:txBody>
      </p:sp>
      <p:sp>
        <p:nvSpPr>
          <p:cNvPr id="5" name="TextBox 4">
            <a:extLst>
              <a:ext uri="{FF2B5EF4-FFF2-40B4-BE49-F238E27FC236}">
                <a16:creationId xmlns:a16="http://schemas.microsoft.com/office/drawing/2014/main" id="{D1E32A17-8560-4871-8F65-67FEB6E6329A}"/>
              </a:ext>
            </a:extLst>
          </p:cNvPr>
          <p:cNvSpPr txBox="1"/>
          <p:nvPr/>
        </p:nvSpPr>
        <p:spPr>
          <a:xfrm rot="893441">
            <a:off x="317679" y="3101214"/>
            <a:ext cx="11745532" cy="1107996"/>
          </a:xfrm>
          <a:prstGeom prst="rect">
            <a:avLst/>
          </a:prstGeom>
          <a:solidFill>
            <a:srgbClr val="00B0F0"/>
          </a:solidFill>
        </p:spPr>
        <p:txBody>
          <a:bodyPr wrap="square" rtlCol="0">
            <a:spAutoFit/>
          </a:bodyPr>
          <a:lstStyle/>
          <a:p>
            <a:pPr algn="ctr"/>
            <a:r>
              <a:rPr lang="en-US" sz="6600" dirty="0">
                <a:solidFill>
                  <a:schemeClr val="bg1"/>
                </a:solidFill>
              </a:rPr>
              <a:t>A bad idea</a:t>
            </a:r>
          </a:p>
        </p:txBody>
      </p:sp>
    </p:spTree>
    <p:extLst>
      <p:ext uri="{BB962C8B-B14F-4D97-AF65-F5344CB8AC3E}">
        <p14:creationId xmlns:p14="http://schemas.microsoft.com/office/powerpoint/2010/main" val="216304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0" presetClass="entr" presetSubtype="0" decel="10000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strVal val="#ppt_w+.3"/>
                                          </p:val>
                                        </p:tav>
                                        <p:tav tm="100000">
                                          <p:val>
                                            <p:strVal val="#ppt_w"/>
                                          </p:val>
                                        </p:tav>
                                      </p:tavLst>
                                    </p:anim>
                                    <p:anim calcmode="lin" valueType="num">
                                      <p:cBhvr>
                                        <p:cTn id="24" dur="500" fill="hold"/>
                                        <p:tgtEl>
                                          <p:spTgt spid="5"/>
                                        </p:tgtEl>
                                        <p:attrNameLst>
                                          <p:attrName>ppt_h</p:attrName>
                                        </p:attrNameLst>
                                      </p:cBhvr>
                                      <p:tavLst>
                                        <p:tav tm="0">
                                          <p:val>
                                            <p:strVal val="#ppt_h"/>
                                          </p:val>
                                        </p:tav>
                                        <p:tav tm="100000">
                                          <p:val>
                                            <p:strVal val="#ppt_h"/>
                                          </p:val>
                                        </p:tav>
                                      </p:tavLst>
                                    </p:anim>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6EDA7C-5CD4-48BA-B428-2D0E29C63333}"/>
              </a:ext>
            </a:extLst>
          </p:cNvPr>
          <p:cNvSpPr>
            <a:spLocks noGrp="1"/>
          </p:cNvSpPr>
          <p:nvPr>
            <p:ph type="title"/>
          </p:nvPr>
        </p:nvSpPr>
        <p:spPr/>
        <p:txBody>
          <a:bodyPr/>
          <a:lstStyle/>
          <a:p>
            <a:r>
              <a:rPr lang="en-US" dirty="0"/>
              <a:t>Make one from scratch</a:t>
            </a:r>
          </a:p>
        </p:txBody>
      </p:sp>
    </p:spTree>
    <p:extLst>
      <p:ext uri="{BB962C8B-B14F-4D97-AF65-F5344CB8AC3E}">
        <p14:creationId xmlns:p14="http://schemas.microsoft.com/office/powerpoint/2010/main" val="255360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A08D73-C890-48CB-B92E-EA0CFA9C4026}"/>
              </a:ext>
            </a:extLst>
          </p:cNvPr>
          <p:cNvSpPr>
            <a:spLocks noGrp="1"/>
          </p:cNvSpPr>
          <p:nvPr>
            <p:ph type="title"/>
          </p:nvPr>
        </p:nvSpPr>
        <p:spPr/>
        <p:txBody>
          <a:bodyPr/>
          <a:lstStyle/>
          <a:p>
            <a:r>
              <a:rPr lang="en-US" dirty="0"/>
              <a:t>Advantages</a:t>
            </a:r>
          </a:p>
        </p:txBody>
      </p:sp>
      <p:sp>
        <p:nvSpPr>
          <p:cNvPr id="4" name="Content Placeholder 3">
            <a:extLst>
              <a:ext uri="{FF2B5EF4-FFF2-40B4-BE49-F238E27FC236}">
                <a16:creationId xmlns:a16="http://schemas.microsoft.com/office/drawing/2014/main" id="{0D9CED21-8E4D-44A4-9B12-4A9487557077}"/>
              </a:ext>
            </a:extLst>
          </p:cNvPr>
          <p:cNvSpPr>
            <a:spLocks noGrp="1"/>
          </p:cNvSpPr>
          <p:nvPr>
            <p:ph idx="1"/>
          </p:nvPr>
        </p:nvSpPr>
        <p:spPr/>
        <p:txBody>
          <a:bodyPr/>
          <a:lstStyle/>
          <a:p>
            <a:r>
              <a:rPr lang="en-US" dirty="0"/>
              <a:t>Excuse to do programming in class</a:t>
            </a:r>
          </a:p>
          <a:p>
            <a:r>
              <a:rPr lang="en-US" dirty="0"/>
              <a:t>Ability to create a classroom economy “business” out of ads on the site</a:t>
            </a:r>
          </a:p>
          <a:p>
            <a:endParaRPr lang="en-US" dirty="0"/>
          </a:p>
        </p:txBody>
      </p:sp>
      <p:sp>
        <p:nvSpPr>
          <p:cNvPr id="5" name="TextBox 4">
            <a:extLst>
              <a:ext uri="{FF2B5EF4-FFF2-40B4-BE49-F238E27FC236}">
                <a16:creationId xmlns:a16="http://schemas.microsoft.com/office/drawing/2014/main" id="{7A19D5B4-57BE-496D-8B0A-105587E79D49}"/>
              </a:ext>
            </a:extLst>
          </p:cNvPr>
          <p:cNvSpPr txBox="1"/>
          <p:nvPr/>
        </p:nvSpPr>
        <p:spPr>
          <a:xfrm rot="20808140">
            <a:off x="317679" y="3101214"/>
            <a:ext cx="11745532" cy="1107996"/>
          </a:xfrm>
          <a:prstGeom prst="rect">
            <a:avLst/>
          </a:prstGeom>
          <a:solidFill>
            <a:srgbClr val="00B0F0"/>
          </a:solidFill>
        </p:spPr>
        <p:txBody>
          <a:bodyPr wrap="square" rtlCol="0">
            <a:spAutoFit/>
          </a:bodyPr>
          <a:lstStyle/>
          <a:p>
            <a:pPr algn="ctr"/>
            <a:r>
              <a:rPr lang="en-US" sz="6600" b="1" dirty="0">
                <a:solidFill>
                  <a:schemeClr val="bg1"/>
                </a:solidFill>
              </a:rPr>
              <a:t>MORE FUN!</a:t>
            </a:r>
          </a:p>
        </p:txBody>
      </p:sp>
    </p:spTree>
    <p:extLst>
      <p:ext uri="{BB962C8B-B14F-4D97-AF65-F5344CB8AC3E}">
        <p14:creationId xmlns:p14="http://schemas.microsoft.com/office/powerpoint/2010/main" val="320910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strVal val="#ppt_w+.3"/>
                                          </p:val>
                                        </p:tav>
                                        <p:tav tm="100000">
                                          <p:val>
                                            <p:strVal val="#ppt_w"/>
                                          </p:val>
                                        </p:tav>
                                      </p:tavLst>
                                    </p:anim>
                                    <p:anim calcmode="lin" valueType="num">
                                      <p:cBhvr>
                                        <p:cTn id="16" dur="1000" fill="hold"/>
                                        <p:tgtEl>
                                          <p:spTgt spid="5"/>
                                        </p:tgtEl>
                                        <p:attrNameLst>
                                          <p:attrName>ppt_h</p:attrName>
                                        </p:attrNameLst>
                                      </p:cBhvr>
                                      <p:tavLst>
                                        <p:tav tm="0">
                                          <p:val>
                                            <p:strVal val="#ppt_h"/>
                                          </p:val>
                                        </p:tav>
                                        <p:tav tm="100000">
                                          <p:val>
                                            <p:strVal val="#ppt_h"/>
                                          </p:val>
                                        </p:tav>
                                      </p:tavLst>
                                    </p:anim>
                                    <p:animEffect transition="in" filter="fade">
                                      <p:cBhvr>
                                        <p:cTn id="1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7C86A-58FA-45A2-83D4-3AAB527D093A}"/>
              </a:ext>
            </a:extLst>
          </p:cNvPr>
          <p:cNvSpPr>
            <a:spLocks noGrp="1"/>
          </p:cNvSpPr>
          <p:nvPr>
            <p:ph type="title"/>
          </p:nvPr>
        </p:nvSpPr>
        <p:spPr/>
        <p:txBody>
          <a:bodyPr/>
          <a:lstStyle/>
          <a:p>
            <a:r>
              <a:rPr lang="en-US" dirty="0"/>
              <a:t>Did it work?</a:t>
            </a:r>
          </a:p>
        </p:txBody>
      </p:sp>
    </p:spTree>
    <p:extLst>
      <p:ext uri="{BB962C8B-B14F-4D97-AF65-F5344CB8AC3E}">
        <p14:creationId xmlns:p14="http://schemas.microsoft.com/office/powerpoint/2010/main" val="4087177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51E64A-73B4-4E39-A5CF-96259B353D6C}"/>
              </a:ext>
            </a:extLst>
          </p:cNvPr>
          <p:cNvSpPr>
            <a:spLocks noGrp="1"/>
          </p:cNvSpPr>
          <p:nvPr>
            <p:ph type="title"/>
          </p:nvPr>
        </p:nvSpPr>
        <p:spPr/>
        <p:txBody>
          <a:bodyPr/>
          <a:lstStyle/>
          <a:p>
            <a:r>
              <a:rPr lang="en-US" dirty="0"/>
              <a:t>Yes, yes it did</a:t>
            </a:r>
          </a:p>
        </p:txBody>
      </p:sp>
      <p:pic>
        <p:nvPicPr>
          <p:cNvPr id="12" name="Content Placeholder 11" descr="A screenshot of a computer screen&#10;&#10;Description generated with very high confidence">
            <a:extLst>
              <a:ext uri="{FF2B5EF4-FFF2-40B4-BE49-F238E27FC236}">
                <a16:creationId xmlns:a16="http://schemas.microsoft.com/office/drawing/2014/main" id="{2643055D-571E-4463-B9B6-700A8F152C1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0623" y="1825625"/>
            <a:ext cx="8630753" cy="4351338"/>
          </a:xfrm>
        </p:spPr>
      </p:pic>
    </p:spTree>
    <p:extLst>
      <p:ext uri="{BB962C8B-B14F-4D97-AF65-F5344CB8AC3E}">
        <p14:creationId xmlns:p14="http://schemas.microsoft.com/office/powerpoint/2010/main" val="4235359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5C264-C13A-481B-9C60-2A992C8C77BF}"/>
              </a:ext>
            </a:extLst>
          </p:cNvPr>
          <p:cNvSpPr>
            <a:spLocks noGrp="1"/>
          </p:cNvSpPr>
          <p:nvPr>
            <p:ph type="title"/>
          </p:nvPr>
        </p:nvSpPr>
        <p:spPr/>
        <p:txBody>
          <a:bodyPr/>
          <a:lstStyle/>
          <a:p>
            <a:r>
              <a:rPr lang="en-US" dirty="0"/>
              <a:t>It was fairly full-featured!</a:t>
            </a:r>
          </a:p>
        </p:txBody>
      </p:sp>
      <p:pic>
        <p:nvPicPr>
          <p:cNvPr id="6" name="Content Placeholder 5">
            <a:extLst>
              <a:ext uri="{FF2B5EF4-FFF2-40B4-BE49-F238E27FC236}">
                <a16:creationId xmlns:a16="http://schemas.microsoft.com/office/drawing/2014/main" id="{54361F5D-A8D4-47A9-A4BD-A23AA375E5C7}"/>
              </a:ext>
            </a:extLst>
          </p:cNvPr>
          <p:cNvPicPr>
            <a:picLocks noGrp="1" noChangeAspect="1"/>
          </p:cNvPicPr>
          <p:nvPr>
            <p:ph idx="1"/>
          </p:nvPr>
        </p:nvPicPr>
        <p:blipFill>
          <a:blip r:embed="rId3"/>
          <a:stretch>
            <a:fillRect/>
          </a:stretch>
        </p:blipFill>
        <p:spPr>
          <a:xfrm>
            <a:off x="1335124" y="1825625"/>
            <a:ext cx="9521751" cy="4351338"/>
          </a:xfrm>
          <a:prstGeom prst="rect">
            <a:avLst/>
          </a:prstGeom>
        </p:spPr>
      </p:pic>
    </p:spTree>
    <p:extLst>
      <p:ext uri="{BB962C8B-B14F-4D97-AF65-F5344CB8AC3E}">
        <p14:creationId xmlns:p14="http://schemas.microsoft.com/office/powerpoint/2010/main" val="1866864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0433E-19F4-4270-8146-C3ADE96FB4FD}"/>
              </a:ext>
            </a:extLst>
          </p:cNvPr>
          <p:cNvSpPr>
            <a:spLocks noGrp="1"/>
          </p:cNvSpPr>
          <p:nvPr>
            <p:ph type="title"/>
          </p:nvPr>
        </p:nvSpPr>
        <p:spPr/>
        <p:txBody>
          <a:bodyPr/>
          <a:lstStyle/>
          <a:p>
            <a:r>
              <a:rPr lang="en-US" dirty="0"/>
              <a:t>It even had an account page</a:t>
            </a:r>
          </a:p>
        </p:txBody>
      </p:sp>
      <p:pic>
        <p:nvPicPr>
          <p:cNvPr id="4" name="Content Placeholder 3">
            <a:extLst>
              <a:ext uri="{FF2B5EF4-FFF2-40B4-BE49-F238E27FC236}">
                <a16:creationId xmlns:a16="http://schemas.microsoft.com/office/drawing/2014/main" id="{D80817AD-D1E0-4FEE-9198-FDD0123B76D8}"/>
              </a:ext>
            </a:extLst>
          </p:cNvPr>
          <p:cNvPicPr>
            <a:picLocks noGrp="1" noChangeAspect="1"/>
          </p:cNvPicPr>
          <p:nvPr>
            <p:ph idx="1"/>
          </p:nvPr>
        </p:nvPicPr>
        <p:blipFill>
          <a:blip r:embed="rId3"/>
          <a:stretch>
            <a:fillRect/>
          </a:stretch>
        </p:blipFill>
        <p:spPr>
          <a:xfrm>
            <a:off x="1635642" y="1825625"/>
            <a:ext cx="8920716" cy="4351338"/>
          </a:xfrm>
          <a:prstGeom prst="rect">
            <a:avLst/>
          </a:prstGeom>
        </p:spPr>
      </p:pic>
    </p:spTree>
    <p:extLst>
      <p:ext uri="{BB962C8B-B14F-4D97-AF65-F5344CB8AC3E}">
        <p14:creationId xmlns:p14="http://schemas.microsoft.com/office/powerpoint/2010/main" val="865309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D957F-4A10-4206-91CD-E064F49C8803}"/>
              </a:ext>
            </a:extLst>
          </p:cNvPr>
          <p:cNvSpPr>
            <a:spLocks noGrp="1"/>
          </p:cNvSpPr>
          <p:nvPr>
            <p:ph type="title"/>
          </p:nvPr>
        </p:nvSpPr>
        <p:spPr/>
        <p:txBody>
          <a:bodyPr/>
          <a:lstStyle/>
          <a:p>
            <a:r>
              <a:rPr lang="en-US" dirty="0"/>
              <a:t>More screenshots</a:t>
            </a:r>
          </a:p>
        </p:txBody>
      </p:sp>
      <p:pic>
        <p:nvPicPr>
          <p:cNvPr id="4" name="Content Placeholder 3">
            <a:extLst>
              <a:ext uri="{FF2B5EF4-FFF2-40B4-BE49-F238E27FC236}">
                <a16:creationId xmlns:a16="http://schemas.microsoft.com/office/drawing/2014/main" id="{1420972C-98D6-4C49-A2AD-6E260275D469}"/>
              </a:ext>
            </a:extLst>
          </p:cNvPr>
          <p:cNvPicPr>
            <a:picLocks noGrp="1" noChangeAspect="1"/>
          </p:cNvPicPr>
          <p:nvPr>
            <p:ph idx="1"/>
          </p:nvPr>
        </p:nvPicPr>
        <p:blipFill>
          <a:blip r:embed="rId3"/>
          <a:stretch>
            <a:fillRect/>
          </a:stretch>
        </p:blipFill>
        <p:spPr>
          <a:xfrm rot="21237534">
            <a:off x="647054" y="1690688"/>
            <a:ext cx="5677857" cy="3164647"/>
          </a:xfrm>
          <a:prstGeom prst="rect">
            <a:avLst/>
          </a:prstGeom>
        </p:spPr>
      </p:pic>
      <p:pic>
        <p:nvPicPr>
          <p:cNvPr id="5" name="Picture 4">
            <a:extLst>
              <a:ext uri="{FF2B5EF4-FFF2-40B4-BE49-F238E27FC236}">
                <a16:creationId xmlns:a16="http://schemas.microsoft.com/office/drawing/2014/main" id="{6CF4C030-748A-4414-87BB-D1B0CD172F3E}"/>
              </a:ext>
            </a:extLst>
          </p:cNvPr>
          <p:cNvPicPr>
            <a:picLocks noChangeAspect="1"/>
          </p:cNvPicPr>
          <p:nvPr/>
        </p:nvPicPr>
        <p:blipFill>
          <a:blip r:embed="rId4"/>
          <a:stretch>
            <a:fillRect/>
          </a:stretch>
        </p:blipFill>
        <p:spPr>
          <a:xfrm rot="708464">
            <a:off x="5827053" y="2200557"/>
            <a:ext cx="6096000" cy="1995631"/>
          </a:xfrm>
          <a:prstGeom prst="rect">
            <a:avLst/>
          </a:prstGeom>
        </p:spPr>
      </p:pic>
      <p:pic>
        <p:nvPicPr>
          <p:cNvPr id="6" name="Picture 5">
            <a:extLst>
              <a:ext uri="{FF2B5EF4-FFF2-40B4-BE49-F238E27FC236}">
                <a16:creationId xmlns:a16="http://schemas.microsoft.com/office/drawing/2014/main" id="{B00A8AEA-51E0-4F94-A59E-737679200075}"/>
              </a:ext>
            </a:extLst>
          </p:cNvPr>
          <p:cNvPicPr>
            <a:picLocks noChangeAspect="1"/>
          </p:cNvPicPr>
          <p:nvPr/>
        </p:nvPicPr>
        <p:blipFill>
          <a:blip r:embed="rId5"/>
          <a:stretch>
            <a:fillRect/>
          </a:stretch>
        </p:blipFill>
        <p:spPr>
          <a:xfrm rot="161077">
            <a:off x="4779470" y="4046244"/>
            <a:ext cx="6821510" cy="2427584"/>
          </a:xfrm>
          <a:prstGeom prst="rect">
            <a:avLst/>
          </a:prstGeom>
        </p:spPr>
      </p:pic>
    </p:spTree>
    <p:extLst>
      <p:ext uri="{BB962C8B-B14F-4D97-AF65-F5344CB8AC3E}">
        <p14:creationId xmlns:p14="http://schemas.microsoft.com/office/powerpoint/2010/main" val="7859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0B77B-DE32-4ED6-97F3-9A50AA4EC6EC}"/>
              </a:ext>
            </a:extLst>
          </p:cNvPr>
          <p:cNvSpPr>
            <a:spLocks noGrp="1"/>
          </p:cNvSpPr>
          <p:nvPr>
            <p:ph type="title"/>
          </p:nvPr>
        </p:nvSpPr>
        <p:spPr/>
        <p:txBody>
          <a:bodyPr>
            <a:normAutofit fontScale="90000"/>
          </a:bodyPr>
          <a:lstStyle/>
          <a:p>
            <a:r>
              <a:rPr lang="en-US" dirty="0"/>
              <a:t>I end up automating my annoying homework.</a:t>
            </a:r>
          </a:p>
        </p:txBody>
      </p:sp>
    </p:spTree>
    <p:extLst>
      <p:ext uri="{BB962C8B-B14F-4D97-AF65-F5344CB8AC3E}">
        <p14:creationId xmlns:p14="http://schemas.microsoft.com/office/powerpoint/2010/main" val="16348416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FBF785-AE08-4DF7-943A-18F73E36EA87}"/>
              </a:ext>
            </a:extLst>
          </p:cNvPr>
          <p:cNvSpPr>
            <a:spLocks noGrp="1"/>
          </p:cNvSpPr>
          <p:nvPr>
            <p:ph type="title"/>
          </p:nvPr>
        </p:nvSpPr>
        <p:spPr/>
        <p:txBody>
          <a:bodyPr/>
          <a:lstStyle/>
          <a:p>
            <a:r>
              <a:rPr lang="en-US" dirty="0"/>
              <a:t>This isn’t live anymore</a:t>
            </a:r>
          </a:p>
        </p:txBody>
      </p:sp>
    </p:spTree>
    <p:extLst>
      <p:ext uri="{BB962C8B-B14F-4D97-AF65-F5344CB8AC3E}">
        <p14:creationId xmlns:p14="http://schemas.microsoft.com/office/powerpoint/2010/main" val="1201559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6357BF-262A-4A2B-9622-11599A808B53}"/>
              </a:ext>
            </a:extLst>
          </p:cNvPr>
          <p:cNvSpPr>
            <a:spLocks noGrp="1"/>
          </p:cNvSpPr>
          <p:nvPr>
            <p:ph type="title"/>
          </p:nvPr>
        </p:nvSpPr>
        <p:spPr/>
        <p:txBody>
          <a:bodyPr/>
          <a:lstStyle/>
          <a:p>
            <a:r>
              <a:rPr lang="en-US" dirty="0"/>
              <a:t>What about the code?</a:t>
            </a:r>
          </a:p>
        </p:txBody>
      </p:sp>
      <p:sp>
        <p:nvSpPr>
          <p:cNvPr id="4" name="Content Placeholder 3">
            <a:extLst>
              <a:ext uri="{FF2B5EF4-FFF2-40B4-BE49-F238E27FC236}">
                <a16:creationId xmlns:a16="http://schemas.microsoft.com/office/drawing/2014/main" id="{E12006BB-7C9C-4604-ABB9-0CB197E0CD90}"/>
              </a:ext>
            </a:extLst>
          </p:cNvPr>
          <p:cNvSpPr>
            <a:spLocks noGrp="1"/>
          </p:cNvSpPr>
          <p:nvPr>
            <p:ph idx="1"/>
          </p:nvPr>
        </p:nvSpPr>
        <p:spPr/>
        <p:txBody>
          <a:bodyPr/>
          <a:lstStyle/>
          <a:p>
            <a:r>
              <a:rPr lang="en-US" dirty="0"/>
              <a:t>This one has a </a:t>
            </a:r>
            <a:r>
              <a:rPr lang="en-US" b="1" dirty="0"/>
              <a:t>lot</a:t>
            </a:r>
            <a:r>
              <a:rPr lang="en-US" dirty="0"/>
              <a:t> of code in it</a:t>
            </a:r>
          </a:p>
          <a:p>
            <a:r>
              <a:rPr lang="en-US" dirty="0"/>
              <a:t>Here are some gems from in it:</a:t>
            </a:r>
          </a:p>
        </p:txBody>
      </p:sp>
    </p:spTree>
    <p:extLst>
      <p:ext uri="{BB962C8B-B14F-4D97-AF65-F5344CB8AC3E}">
        <p14:creationId xmlns:p14="http://schemas.microsoft.com/office/powerpoint/2010/main" val="93712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08885-9E23-4E3B-BA79-FAB10A3D7357}"/>
              </a:ext>
            </a:extLst>
          </p:cNvPr>
          <p:cNvSpPr>
            <a:spLocks noGrp="1"/>
          </p:cNvSpPr>
          <p:nvPr>
            <p:ph type="title"/>
          </p:nvPr>
        </p:nvSpPr>
        <p:spPr/>
        <p:txBody>
          <a:bodyPr/>
          <a:lstStyle/>
          <a:p>
            <a:r>
              <a:rPr lang="en-US" dirty="0"/>
              <a:t>Raw SQL</a:t>
            </a:r>
          </a:p>
        </p:txBody>
      </p:sp>
      <p:pic>
        <p:nvPicPr>
          <p:cNvPr id="5" name="Content Placeholder 3">
            <a:extLst>
              <a:ext uri="{FF2B5EF4-FFF2-40B4-BE49-F238E27FC236}">
                <a16:creationId xmlns:a16="http://schemas.microsoft.com/office/drawing/2014/main" id="{D3E6DBC9-B391-4181-8720-7FF957A15C1A}"/>
              </a:ext>
            </a:extLst>
          </p:cNvPr>
          <p:cNvPicPr>
            <a:picLocks noChangeAspect="1"/>
          </p:cNvPicPr>
          <p:nvPr/>
        </p:nvPicPr>
        <p:blipFill rotWithShape="1">
          <a:blip r:embed="rId3"/>
          <a:srcRect b="64943"/>
          <a:stretch/>
        </p:blipFill>
        <p:spPr>
          <a:xfrm>
            <a:off x="313360" y="2886076"/>
            <a:ext cx="12929382" cy="1211262"/>
          </a:xfrm>
          <a:prstGeom prst="rect">
            <a:avLst/>
          </a:prstGeom>
        </p:spPr>
      </p:pic>
      <p:sp>
        <p:nvSpPr>
          <p:cNvPr id="7" name="Content Placeholder 6">
            <a:extLst>
              <a:ext uri="{FF2B5EF4-FFF2-40B4-BE49-F238E27FC236}">
                <a16:creationId xmlns:a16="http://schemas.microsoft.com/office/drawing/2014/main" id="{A61560AE-3CB8-4791-8F21-59D5C015838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53723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1AA52-B9E5-4F21-8E38-9223BA58CD22}"/>
              </a:ext>
            </a:extLst>
          </p:cNvPr>
          <p:cNvSpPr>
            <a:spLocks noGrp="1"/>
          </p:cNvSpPr>
          <p:nvPr>
            <p:ph type="title"/>
          </p:nvPr>
        </p:nvSpPr>
        <p:spPr/>
        <p:txBody>
          <a:bodyPr/>
          <a:lstStyle/>
          <a:p>
            <a:r>
              <a:rPr lang="en-US" dirty="0"/>
              <a:t>“abc123456”</a:t>
            </a:r>
          </a:p>
        </p:txBody>
      </p:sp>
      <p:pic>
        <p:nvPicPr>
          <p:cNvPr id="4" name="Content Placeholder 3">
            <a:extLst>
              <a:ext uri="{FF2B5EF4-FFF2-40B4-BE49-F238E27FC236}">
                <a16:creationId xmlns:a16="http://schemas.microsoft.com/office/drawing/2014/main" id="{080DEF48-8C5B-404B-B945-68094CFE7EAF}"/>
              </a:ext>
            </a:extLst>
          </p:cNvPr>
          <p:cNvPicPr>
            <a:picLocks noGrp="1" noChangeAspect="1"/>
          </p:cNvPicPr>
          <p:nvPr>
            <p:ph idx="1"/>
          </p:nvPr>
        </p:nvPicPr>
        <p:blipFill>
          <a:blip r:embed="rId3"/>
          <a:stretch>
            <a:fillRect/>
          </a:stretch>
        </p:blipFill>
        <p:spPr>
          <a:xfrm>
            <a:off x="747936" y="3278332"/>
            <a:ext cx="10696128" cy="1445924"/>
          </a:xfrm>
          <a:prstGeom prst="rect">
            <a:avLst/>
          </a:prstGeom>
        </p:spPr>
      </p:pic>
    </p:spTree>
    <p:extLst>
      <p:ext uri="{BB962C8B-B14F-4D97-AF65-F5344CB8AC3E}">
        <p14:creationId xmlns:p14="http://schemas.microsoft.com/office/powerpoint/2010/main" val="2603254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4E90-ADDC-4959-A711-5ACE2DEF6FB2}"/>
              </a:ext>
            </a:extLst>
          </p:cNvPr>
          <p:cNvSpPr>
            <a:spLocks noGrp="1"/>
          </p:cNvSpPr>
          <p:nvPr>
            <p:ph type="title"/>
          </p:nvPr>
        </p:nvSpPr>
        <p:spPr>
          <a:xfrm>
            <a:off x="838200" y="365125"/>
            <a:ext cx="10515600" cy="1325563"/>
          </a:xfrm>
        </p:spPr>
        <p:txBody>
          <a:bodyPr/>
          <a:lstStyle/>
          <a:p>
            <a:r>
              <a:rPr lang="en-US"/>
              <a:t>NOT PRODUCTION</a:t>
            </a:r>
            <a:endParaRPr lang="en-US" dirty="0"/>
          </a:p>
        </p:txBody>
      </p:sp>
      <p:pic>
        <p:nvPicPr>
          <p:cNvPr id="4" name="Content Placeholder 3">
            <a:extLst>
              <a:ext uri="{FF2B5EF4-FFF2-40B4-BE49-F238E27FC236}">
                <a16:creationId xmlns:a16="http://schemas.microsoft.com/office/drawing/2014/main" id="{F7866987-9C1B-49AF-9885-B65FE8B487D2}"/>
              </a:ext>
            </a:extLst>
          </p:cNvPr>
          <p:cNvPicPr>
            <a:picLocks noGrp="1" noChangeAspect="1"/>
          </p:cNvPicPr>
          <p:nvPr>
            <p:ph idx="1"/>
          </p:nvPr>
        </p:nvPicPr>
        <p:blipFill>
          <a:blip r:embed="rId3"/>
          <a:stretch>
            <a:fillRect/>
          </a:stretch>
        </p:blipFill>
        <p:spPr>
          <a:xfrm>
            <a:off x="146555" y="2647950"/>
            <a:ext cx="11898889" cy="2439194"/>
          </a:xfrm>
          <a:prstGeom prst="rect">
            <a:avLst/>
          </a:prstGeom>
        </p:spPr>
      </p:pic>
    </p:spTree>
    <p:extLst>
      <p:ext uri="{BB962C8B-B14F-4D97-AF65-F5344CB8AC3E}">
        <p14:creationId xmlns:p14="http://schemas.microsoft.com/office/powerpoint/2010/main" val="652242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C7DC-6C0D-476E-B281-42FC41F0AA60}"/>
              </a:ext>
            </a:extLst>
          </p:cNvPr>
          <p:cNvSpPr>
            <a:spLocks noGrp="1"/>
          </p:cNvSpPr>
          <p:nvPr>
            <p:ph type="title"/>
          </p:nvPr>
        </p:nvSpPr>
        <p:spPr/>
        <p:txBody>
          <a:bodyPr/>
          <a:lstStyle/>
          <a:p>
            <a:r>
              <a:rPr lang="en-US" dirty="0"/>
              <a:t>Success of project?</a:t>
            </a:r>
          </a:p>
        </p:txBody>
      </p:sp>
      <p:sp>
        <p:nvSpPr>
          <p:cNvPr id="3" name="Content Placeholder 2">
            <a:extLst>
              <a:ext uri="{FF2B5EF4-FFF2-40B4-BE49-F238E27FC236}">
                <a16:creationId xmlns:a16="http://schemas.microsoft.com/office/drawing/2014/main" id="{9444D180-27E7-4266-B9CA-FC0CE2EE600A}"/>
              </a:ext>
            </a:extLst>
          </p:cNvPr>
          <p:cNvSpPr>
            <a:spLocks noGrp="1"/>
          </p:cNvSpPr>
          <p:nvPr>
            <p:ph idx="1"/>
          </p:nvPr>
        </p:nvSpPr>
        <p:spPr/>
        <p:txBody>
          <a:bodyPr/>
          <a:lstStyle/>
          <a:p>
            <a:r>
              <a:rPr lang="en-US" dirty="0"/>
              <a:t>In total, I saw all of…</a:t>
            </a:r>
          </a:p>
          <a:p>
            <a:r>
              <a:rPr lang="en-US" sz="4000" b="1" dirty="0"/>
              <a:t>3 </a:t>
            </a:r>
            <a:r>
              <a:rPr lang="en-US" dirty="0"/>
              <a:t>times it ever got used. </a:t>
            </a:r>
            <a:r>
              <a:rPr lang="en-US" dirty="0">
                <a:sym typeface="Wingdings" panose="05000000000000000000" pitchFamily="2" charset="2"/>
              </a:rPr>
              <a:t></a:t>
            </a:r>
          </a:p>
          <a:p>
            <a:r>
              <a:rPr lang="en-US" dirty="0">
                <a:sym typeface="Wingdings" panose="05000000000000000000" pitchFamily="2" charset="2"/>
              </a:rPr>
              <a:t>It also never got finished, as you may have been able to tell from the pictures.</a:t>
            </a:r>
          </a:p>
          <a:p>
            <a:r>
              <a:rPr lang="en-US" dirty="0">
                <a:sym typeface="Wingdings" panose="05000000000000000000" pitchFamily="2" charset="2"/>
              </a:rPr>
              <a:t>Still, it was a fun project and was a great distraction from class!</a:t>
            </a:r>
            <a:endParaRPr lang="en-US" dirty="0"/>
          </a:p>
        </p:txBody>
      </p:sp>
    </p:spTree>
    <p:extLst>
      <p:ext uri="{BB962C8B-B14F-4D97-AF65-F5344CB8AC3E}">
        <p14:creationId xmlns:p14="http://schemas.microsoft.com/office/powerpoint/2010/main" val="412416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C0635-E0BF-4CDF-B6C4-8B538F5263DE}"/>
              </a:ext>
            </a:extLst>
          </p:cNvPr>
          <p:cNvSpPr>
            <a:spLocks noGrp="1"/>
          </p:cNvSpPr>
          <p:nvPr>
            <p:ph type="title"/>
          </p:nvPr>
        </p:nvSpPr>
        <p:spPr/>
        <p:txBody>
          <a:bodyPr/>
          <a:lstStyle/>
          <a:p>
            <a:r>
              <a:rPr lang="en-US" dirty="0"/>
              <a:t>Landscaping Project</a:t>
            </a:r>
          </a:p>
        </p:txBody>
      </p:sp>
      <p:sp>
        <p:nvSpPr>
          <p:cNvPr id="3" name="Content Placeholder 2">
            <a:extLst>
              <a:ext uri="{FF2B5EF4-FFF2-40B4-BE49-F238E27FC236}">
                <a16:creationId xmlns:a16="http://schemas.microsoft.com/office/drawing/2014/main" id="{85007D7D-20CB-42FB-8F0C-D2C908DF5059}"/>
              </a:ext>
            </a:extLst>
          </p:cNvPr>
          <p:cNvSpPr>
            <a:spLocks noGrp="1"/>
          </p:cNvSpPr>
          <p:nvPr>
            <p:ph idx="1"/>
          </p:nvPr>
        </p:nvSpPr>
        <p:spPr/>
        <p:txBody>
          <a:bodyPr/>
          <a:lstStyle/>
          <a:p>
            <a:r>
              <a:rPr lang="en-US" dirty="0"/>
              <a:t>Design a backyard out of the school yard</a:t>
            </a:r>
          </a:p>
          <a:p>
            <a:r>
              <a:rPr lang="en-US" dirty="0"/>
              <a:t> </a:t>
            </a:r>
          </a:p>
          <a:p>
            <a:r>
              <a:rPr lang="en-US" dirty="0"/>
              <a:t>Come up with costs</a:t>
            </a:r>
          </a:p>
        </p:txBody>
      </p:sp>
      <p:sp>
        <p:nvSpPr>
          <p:cNvPr id="5" name="Rectangle 4">
            <a:extLst>
              <a:ext uri="{FF2B5EF4-FFF2-40B4-BE49-F238E27FC236}">
                <a16:creationId xmlns:a16="http://schemas.microsoft.com/office/drawing/2014/main" id="{DE5BEE89-D317-4362-8A86-A443E9EFDDC7}"/>
              </a:ext>
            </a:extLst>
          </p:cNvPr>
          <p:cNvSpPr/>
          <p:nvPr/>
        </p:nvSpPr>
        <p:spPr>
          <a:xfrm>
            <a:off x="1067542" y="2291297"/>
            <a:ext cx="3472425" cy="523220"/>
          </a:xfrm>
          <a:prstGeom prst="rect">
            <a:avLst/>
          </a:prstGeom>
        </p:spPr>
        <p:txBody>
          <a:bodyPr wrap="none">
            <a:spAutoFit/>
          </a:bodyPr>
          <a:lstStyle/>
          <a:p>
            <a:r>
              <a:rPr lang="en-US" sz="2800" dirty="0">
                <a:solidFill>
                  <a:schemeClr val="bg1"/>
                </a:solidFill>
              </a:rPr>
              <a:t>Make a 3D model of it</a:t>
            </a:r>
          </a:p>
        </p:txBody>
      </p:sp>
    </p:spTree>
    <p:extLst>
      <p:ext uri="{BB962C8B-B14F-4D97-AF65-F5344CB8AC3E}">
        <p14:creationId xmlns:p14="http://schemas.microsoft.com/office/powerpoint/2010/main" val="1666403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grpId="1" nodeType="clickEffect">
                                  <p:stCondLst>
                                    <p:cond delay="0"/>
                                  </p:stCondLst>
                                  <p:childTnLst>
                                    <p:animScale>
                                      <p:cBhvr>
                                        <p:cTn id="25" dur="2000" fill="hold"/>
                                        <p:tgtEl>
                                          <p:spTgt spid="5"/>
                                        </p:tgtEl>
                                      </p:cBhvr>
                                      <p:by x="250000" y="250000"/>
                                    </p:animScale>
                                  </p:childTnLst>
                                </p:cTn>
                              </p:par>
                              <p:par>
                                <p:cTn id="26" presetID="42" presetClass="path" presetSubtype="0" fill="hold" grpId="2" nodeType="withEffect">
                                  <p:stCondLst>
                                    <p:cond delay="0"/>
                                  </p:stCondLst>
                                  <p:childTnLst>
                                    <p:animMotion origin="layout" path="M 2.08333E-6 -2.22222E-6 L 0.22643 -0.00046 " pathEditMode="relative" rAng="0" ptsTypes="AA">
                                      <p:cBhvr>
                                        <p:cTn id="27" dur="2000" fill="hold"/>
                                        <p:tgtEl>
                                          <p:spTgt spid="5"/>
                                        </p:tgtEl>
                                        <p:attrNameLst>
                                          <p:attrName>ppt_x</p:attrName>
                                          <p:attrName>ppt_y</p:attrName>
                                        </p:attrNameLst>
                                      </p:cBhvr>
                                      <p:rCtr x="11315" y="-23"/>
                                    </p:animMotion>
                                  </p:childTnLst>
                                </p:cTn>
                              </p:par>
                              <p:par>
                                <p:cTn id="28" presetID="24" presetClass="emph" presetSubtype="0" fill="hold" grpId="3" nodeType="withEffect">
                                  <p:stCondLst>
                                    <p:cond delay="0"/>
                                  </p:stCondLst>
                                  <p:childTnLst>
                                    <p:animClr clrSpc="hsl" dir="cw">
                                      <p:cBhvr override="childStyle">
                                        <p:cTn id="29" dur="1400" fill="hold"/>
                                        <p:tgtEl>
                                          <p:spTgt spid="5"/>
                                        </p:tgtEl>
                                        <p:attrNameLst>
                                          <p:attrName>style.color</p:attrName>
                                        </p:attrNameLst>
                                      </p:cBhvr>
                                      <p:by>
                                        <p:hsl h="0" s="-12549" l="-25098"/>
                                      </p:by>
                                    </p:animClr>
                                    <p:animClr clrSpc="hsl" dir="cw">
                                      <p:cBhvr>
                                        <p:cTn id="30" dur="1400" fill="hold"/>
                                        <p:tgtEl>
                                          <p:spTgt spid="5"/>
                                        </p:tgtEl>
                                        <p:attrNameLst>
                                          <p:attrName>fillcolor</p:attrName>
                                        </p:attrNameLst>
                                      </p:cBhvr>
                                      <p:by>
                                        <p:hsl h="0" s="-12549" l="-25098"/>
                                      </p:by>
                                    </p:animClr>
                                    <p:animClr clrSpc="hsl" dir="cw">
                                      <p:cBhvr>
                                        <p:cTn id="31" dur="1400" fill="hold"/>
                                        <p:tgtEl>
                                          <p:spTgt spid="5"/>
                                        </p:tgtEl>
                                        <p:attrNameLst>
                                          <p:attrName>stroke.color</p:attrName>
                                        </p:attrNameLst>
                                      </p:cBhvr>
                                      <p:by>
                                        <p:hsl h="0" s="-12549" l="-25098"/>
                                      </p:by>
                                    </p:animClr>
                                    <p:set>
                                      <p:cBhvr>
                                        <p:cTn id="32" dur="14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5" grpId="0"/>
      <p:bldP spid="5" grpId="1"/>
      <p:bldP spid="5" grpId="2"/>
      <p:bldP spid="5" grpId="3"/>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E73E2-F565-4204-BA57-62E1469B8CBF}"/>
              </a:ext>
            </a:extLst>
          </p:cNvPr>
          <p:cNvSpPr>
            <a:spLocks noGrp="1"/>
          </p:cNvSpPr>
          <p:nvPr>
            <p:ph type="title"/>
          </p:nvPr>
        </p:nvSpPr>
        <p:spPr/>
        <p:txBody>
          <a:bodyPr/>
          <a:lstStyle/>
          <a:p>
            <a:r>
              <a:rPr lang="en-US" dirty="0"/>
              <a:t>Choices</a:t>
            </a:r>
          </a:p>
        </p:txBody>
      </p:sp>
      <p:sp>
        <p:nvSpPr>
          <p:cNvPr id="3" name="Content Placeholder 2">
            <a:extLst>
              <a:ext uri="{FF2B5EF4-FFF2-40B4-BE49-F238E27FC236}">
                <a16:creationId xmlns:a16="http://schemas.microsoft.com/office/drawing/2014/main" id="{B510139A-C220-49E4-936D-1AE2B418CCA1}"/>
              </a:ext>
            </a:extLst>
          </p:cNvPr>
          <p:cNvSpPr>
            <a:spLocks noGrp="1"/>
          </p:cNvSpPr>
          <p:nvPr>
            <p:ph idx="1"/>
          </p:nvPr>
        </p:nvSpPr>
        <p:spPr/>
        <p:txBody>
          <a:bodyPr/>
          <a:lstStyle/>
          <a:p>
            <a:r>
              <a:rPr lang="en-US" dirty="0"/>
              <a:t>Minecraft</a:t>
            </a:r>
          </a:p>
          <a:p>
            <a:r>
              <a:rPr lang="en-US" dirty="0"/>
              <a:t>Blender </a:t>
            </a:r>
            <a:r>
              <a:rPr lang="en-US" sz="2000" dirty="0"/>
              <a:t>(or similar modeling tool)</a:t>
            </a:r>
          </a:p>
          <a:p>
            <a:r>
              <a:rPr lang="en-US" dirty="0"/>
              <a:t>CAD</a:t>
            </a:r>
            <a:endParaRPr lang="en-US" sz="2400" dirty="0"/>
          </a:p>
        </p:txBody>
      </p:sp>
      <p:sp>
        <p:nvSpPr>
          <p:cNvPr id="4" name="TextBox 3">
            <a:extLst>
              <a:ext uri="{FF2B5EF4-FFF2-40B4-BE49-F238E27FC236}">
                <a16:creationId xmlns:a16="http://schemas.microsoft.com/office/drawing/2014/main" id="{17C659A8-6F00-4C61-A658-7ADF09893859}"/>
              </a:ext>
            </a:extLst>
          </p:cNvPr>
          <p:cNvSpPr txBox="1"/>
          <p:nvPr/>
        </p:nvSpPr>
        <p:spPr>
          <a:xfrm rot="893441">
            <a:off x="317679" y="3101214"/>
            <a:ext cx="11745532" cy="1107996"/>
          </a:xfrm>
          <a:prstGeom prst="rect">
            <a:avLst/>
          </a:prstGeom>
          <a:solidFill>
            <a:srgbClr val="00B0F0"/>
          </a:solidFill>
        </p:spPr>
        <p:txBody>
          <a:bodyPr wrap="square" rtlCol="0">
            <a:spAutoFit/>
          </a:bodyPr>
          <a:lstStyle/>
          <a:p>
            <a:pPr algn="ctr"/>
            <a:r>
              <a:rPr lang="en-US" sz="6600" dirty="0">
                <a:solidFill>
                  <a:schemeClr val="bg1"/>
                </a:solidFill>
              </a:rPr>
              <a:t>All bad ideas</a:t>
            </a:r>
          </a:p>
        </p:txBody>
      </p:sp>
    </p:spTree>
    <p:extLst>
      <p:ext uri="{BB962C8B-B14F-4D97-AF65-F5344CB8AC3E}">
        <p14:creationId xmlns:p14="http://schemas.microsoft.com/office/powerpoint/2010/main" val="216768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0" presetClass="entr" presetSubtype="0" decel="10000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3"/>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A8552F-D161-44E6-B87B-607EAEEBDB19}"/>
              </a:ext>
            </a:extLst>
          </p:cNvPr>
          <p:cNvSpPr>
            <a:spLocks noGrp="1"/>
          </p:cNvSpPr>
          <p:nvPr>
            <p:ph type="title"/>
          </p:nvPr>
        </p:nvSpPr>
        <p:spPr/>
        <p:txBody>
          <a:bodyPr/>
          <a:lstStyle/>
          <a:p>
            <a:r>
              <a:rPr lang="en-US" dirty="0"/>
              <a:t>3DLandscapeModel</a:t>
            </a:r>
          </a:p>
        </p:txBody>
      </p:sp>
      <p:pic>
        <p:nvPicPr>
          <p:cNvPr id="3" name="Content Placeholder 2" descr="A close up of a computer&#10;&#10;Description generated with high confidence">
            <a:extLst>
              <a:ext uri="{FF2B5EF4-FFF2-40B4-BE49-F238E27FC236}">
                <a16:creationId xmlns:a16="http://schemas.microsoft.com/office/drawing/2014/main" id="{60C38AAB-3FB3-47C6-84C8-C5EF0EB8DA8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44353" y="1825625"/>
            <a:ext cx="6303294" cy="4351338"/>
          </a:xfrm>
        </p:spPr>
      </p:pic>
    </p:spTree>
    <p:extLst>
      <p:ext uri="{BB962C8B-B14F-4D97-AF65-F5344CB8AC3E}">
        <p14:creationId xmlns:p14="http://schemas.microsoft.com/office/powerpoint/2010/main" val="31423930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5E6CFF1-2F42-4E10-9A97-F116F46F53F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a:extLst>
              <a:ext uri="{FF2B5EF4-FFF2-40B4-BE49-F238E27FC236}">
                <a16:creationId xmlns:a16="http://schemas.microsoft.com/office/drawing/2014/main" id="{15A94B19-7E00-40B8-A4AD-7BF6A350CAC9}"/>
              </a:ext>
            </a:extLst>
          </p:cNvPr>
          <p:cNvPicPr>
            <a:picLocks noGrp="1" noChangeAspect="1"/>
          </p:cNvPicPr>
          <p:nvPr>
            <p:ph type="pic" idx="1"/>
          </p:nvPr>
        </p:nvPicPr>
        <p:blipFill rotWithShape="1">
          <a:blip r:embed="rId3">
            <a:alphaModFix amt="35000"/>
            <a:extLst>
              <a:ext uri="{28A0092B-C50C-407E-A947-70E740481C1C}">
                <a14:useLocalDpi xmlns:a14="http://schemas.microsoft.com/office/drawing/2010/main" val="0"/>
              </a:ext>
            </a:extLst>
          </a:blip>
          <a:srcRect t="16679" b="4650"/>
          <a:stretch/>
        </p:blipFill>
        <p:spPr>
          <a:xfrm>
            <a:off x="20" y="1"/>
            <a:ext cx="12191980" cy="6857999"/>
          </a:xfrm>
          <a:prstGeom prst="rect">
            <a:avLst/>
          </a:prstGeom>
        </p:spPr>
      </p:pic>
      <p:cxnSp>
        <p:nvCxnSpPr>
          <p:cNvPr id="15" name="Straight Connector 14">
            <a:extLst>
              <a:ext uri="{FF2B5EF4-FFF2-40B4-BE49-F238E27FC236}">
                <a16:creationId xmlns:a16="http://schemas.microsoft.com/office/drawing/2014/main" id="{67182200-4859-4C8D-BCBB-55B245C28BA3}"/>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9EEF9D2E-4C9B-4232-B6B1-FD4C2ED6ECF4}"/>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kern="1200" dirty="0">
                <a:solidFill>
                  <a:srgbClr val="FFFFFF"/>
                </a:solidFill>
                <a:latin typeface="+mj-lt"/>
                <a:ea typeface="+mj-ea"/>
                <a:cs typeface="+mj-cs"/>
              </a:rPr>
              <a:t>Features</a:t>
            </a:r>
          </a:p>
        </p:txBody>
      </p:sp>
      <p:sp>
        <p:nvSpPr>
          <p:cNvPr id="6" name="Text Placeholder 5">
            <a:extLst>
              <a:ext uri="{FF2B5EF4-FFF2-40B4-BE49-F238E27FC236}">
                <a16:creationId xmlns:a16="http://schemas.microsoft.com/office/drawing/2014/main" id="{FCE2AA1C-1AF7-4AD8-82A7-8973D680266B}"/>
              </a:ext>
            </a:extLst>
          </p:cNvPr>
          <p:cNvSpPr>
            <a:spLocks noGrp="1"/>
          </p:cNvSpPr>
          <p:nvPr>
            <p:ph type="body" sz="half" idx="2"/>
          </p:nvPr>
        </p:nvSpPr>
        <p:spPr>
          <a:xfrm>
            <a:off x="5155379" y="1065862"/>
            <a:ext cx="5744685" cy="4726276"/>
          </a:xfrm>
        </p:spPr>
        <p:txBody>
          <a:bodyPr vert="horz" lIns="91440" tIns="45720" rIns="91440" bIns="45720" rtlCol="0" anchor="ctr">
            <a:normAutofit/>
          </a:bodyPr>
          <a:lstStyle/>
          <a:p>
            <a:pPr indent="-228600">
              <a:buFont typeface="Arial" panose="020B0604020202020204" pitchFamily="34" charset="0"/>
              <a:buChar char="•"/>
            </a:pPr>
            <a:r>
              <a:rPr lang="en-US" sz="2000" dirty="0">
                <a:solidFill>
                  <a:srgbClr val="FFFFFF"/>
                </a:solidFill>
              </a:rPr>
              <a:t>It’s </a:t>
            </a:r>
            <a:r>
              <a:rPr lang="en-US" sz="2000" b="1" dirty="0">
                <a:solidFill>
                  <a:srgbClr val="FFFFFF"/>
                </a:solidFill>
              </a:rPr>
              <a:t>free</a:t>
            </a:r>
            <a:r>
              <a:rPr lang="en-US" sz="2000" dirty="0">
                <a:solidFill>
                  <a:srgbClr val="FFFFFF"/>
                </a:solidFill>
              </a:rPr>
              <a:t>!</a:t>
            </a:r>
          </a:p>
          <a:p>
            <a:pPr indent="-228600">
              <a:buFont typeface="Arial" panose="020B0604020202020204" pitchFamily="34" charset="0"/>
              <a:buChar char="•"/>
            </a:pPr>
            <a:r>
              <a:rPr lang="en-US" sz="2000" dirty="0">
                <a:solidFill>
                  <a:srgbClr val="FFFFFF"/>
                </a:solidFill>
              </a:rPr>
              <a:t>All information is in the easy format of </a:t>
            </a:r>
            <a:r>
              <a:rPr lang="en-US" sz="2000" b="1" dirty="0">
                <a:solidFill>
                  <a:srgbClr val="FFFFFF"/>
                </a:solidFill>
              </a:rPr>
              <a:t>JSON</a:t>
            </a:r>
          </a:p>
          <a:p>
            <a:pPr indent="-228600">
              <a:buFont typeface="Arial" panose="020B0604020202020204" pitchFamily="34" charset="0"/>
              <a:buChar char="•"/>
            </a:pPr>
            <a:r>
              <a:rPr lang="en-US" sz="2000" dirty="0">
                <a:solidFill>
                  <a:srgbClr val="FFFFFF"/>
                </a:solidFill>
              </a:rPr>
              <a:t>Custom scripting language </a:t>
            </a:r>
            <a:r>
              <a:rPr lang="en-US" sz="2000" b="1" dirty="0">
                <a:solidFill>
                  <a:srgbClr val="FFFFFF"/>
                </a:solidFill>
              </a:rPr>
              <a:t>built-in</a:t>
            </a:r>
            <a:r>
              <a:rPr lang="en-US" sz="2000" dirty="0">
                <a:solidFill>
                  <a:srgbClr val="FFFFFF"/>
                </a:solidFill>
              </a:rPr>
              <a:t> for ease of extra features</a:t>
            </a:r>
          </a:p>
          <a:p>
            <a:pPr indent="-228600">
              <a:buFont typeface="Arial" panose="020B0604020202020204" pitchFamily="34" charset="0"/>
              <a:buChar char="•"/>
            </a:pPr>
            <a:r>
              <a:rPr lang="en-US" sz="2000" dirty="0">
                <a:solidFill>
                  <a:srgbClr val="FFFFFF"/>
                </a:solidFill>
              </a:rPr>
              <a:t>3 </a:t>
            </a:r>
            <a:r>
              <a:rPr lang="en-US" sz="2000" b="1" dirty="0">
                <a:solidFill>
                  <a:srgbClr val="FFFFFF"/>
                </a:solidFill>
              </a:rPr>
              <a:t>superb</a:t>
            </a:r>
            <a:r>
              <a:rPr lang="en-US" sz="2000" dirty="0">
                <a:solidFill>
                  <a:srgbClr val="FFFFFF"/>
                </a:solidFill>
              </a:rPr>
              <a:t> kinds of geometry: box, extrude and </a:t>
            </a:r>
            <a:r>
              <a:rPr lang="en-US" sz="2000" dirty="0" err="1">
                <a:solidFill>
                  <a:srgbClr val="FFFFFF"/>
                </a:solidFill>
              </a:rPr>
              <a:t>obj</a:t>
            </a:r>
            <a:endParaRPr lang="en-US" sz="2000" dirty="0">
              <a:solidFill>
                <a:srgbClr val="FFFFFF"/>
              </a:solidFill>
            </a:endParaRPr>
          </a:p>
          <a:p>
            <a:pPr indent="-228600">
              <a:buFont typeface="Arial" panose="020B0604020202020204" pitchFamily="34" charset="0"/>
              <a:buChar char="•"/>
            </a:pPr>
            <a:r>
              <a:rPr lang="en-US" sz="2000" dirty="0">
                <a:solidFill>
                  <a:srgbClr val="FFFFFF"/>
                </a:solidFill>
              </a:rPr>
              <a:t>A collision system inspired by a 20 year old game</a:t>
            </a:r>
          </a:p>
        </p:txBody>
      </p:sp>
    </p:spTree>
    <p:extLst>
      <p:ext uri="{BB962C8B-B14F-4D97-AF65-F5344CB8AC3E}">
        <p14:creationId xmlns:p14="http://schemas.microsoft.com/office/powerpoint/2010/main" val="35350469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7E32-775D-4908-90FA-56F3515C1044}"/>
              </a:ext>
            </a:extLst>
          </p:cNvPr>
          <p:cNvSpPr>
            <a:spLocks noGrp="1"/>
          </p:cNvSpPr>
          <p:nvPr>
            <p:ph type="title"/>
          </p:nvPr>
        </p:nvSpPr>
        <p:spPr/>
        <p:txBody>
          <a:bodyPr/>
          <a:lstStyle/>
          <a:p>
            <a:r>
              <a:rPr lang="en-US" dirty="0"/>
              <a:t>I’ll show a small example of this:</a:t>
            </a:r>
          </a:p>
        </p:txBody>
      </p:sp>
    </p:spTree>
    <p:extLst>
      <p:ext uri="{BB962C8B-B14F-4D97-AF65-F5344CB8AC3E}">
        <p14:creationId xmlns:p14="http://schemas.microsoft.com/office/powerpoint/2010/main" val="2685421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E871E4-3B63-43D8-8C47-BB2BB347542F}"/>
              </a:ext>
            </a:extLst>
          </p:cNvPr>
          <p:cNvSpPr>
            <a:spLocks noGrp="1"/>
          </p:cNvSpPr>
          <p:nvPr>
            <p:ph type="title"/>
          </p:nvPr>
        </p:nvSpPr>
        <p:spPr>
          <a:xfrm>
            <a:off x="838200" y="365125"/>
            <a:ext cx="10515600" cy="1325563"/>
          </a:xfrm>
        </p:spPr>
        <p:txBody>
          <a:bodyPr/>
          <a:lstStyle/>
          <a:p>
            <a:r>
              <a:rPr lang="en-US" dirty="0"/>
              <a:t>Custom scripting language?</a:t>
            </a:r>
          </a:p>
        </p:txBody>
      </p:sp>
      <p:pic>
        <p:nvPicPr>
          <p:cNvPr id="7" name="Content Placeholder 6">
            <a:extLst>
              <a:ext uri="{FF2B5EF4-FFF2-40B4-BE49-F238E27FC236}">
                <a16:creationId xmlns:a16="http://schemas.microsoft.com/office/drawing/2014/main" id="{1CA69BBA-CBE4-4951-BE13-61A778A575B0}"/>
              </a:ext>
            </a:extLst>
          </p:cNvPr>
          <p:cNvPicPr>
            <a:picLocks noGrp="1" noChangeAspect="1"/>
          </p:cNvPicPr>
          <p:nvPr>
            <p:ph idx="1"/>
          </p:nvPr>
        </p:nvPicPr>
        <p:blipFill>
          <a:blip r:embed="rId3"/>
          <a:stretch>
            <a:fillRect/>
          </a:stretch>
        </p:blipFill>
        <p:spPr>
          <a:xfrm>
            <a:off x="3012113" y="1822792"/>
            <a:ext cx="6167773" cy="4072501"/>
          </a:xfrm>
          <a:prstGeom prst="rect">
            <a:avLst/>
          </a:prstGeom>
        </p:spPr>
      </p:pic>
    </p:spTree>
    <p:extLst>
      <p:ext uri="{BB962C8B-B14F-4D97-AF65-F5344CB8AC3E}">
        <p14:creationId xmlns:p14="http://schemas.microsoft.com/office/powerpoint/2010/main" val="266245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ell phone&#10;&#10;Description generated with very high confidence">
            <a:extLst>
              <a:ext uri="{FF2B5EF4-FFF2-40B4-BE49-F238E27FC236}">
                <a16:creationId xmlns:a16="http://schemas.microsoft.com/office/drawing/2014/main" id="{D177B93A-146B-4D01-AC82-0DE22420E85B}"/>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6757429" y="-532606"/>
            <a:ext cx="6194425" cy="7923212"/>
          </a:xfrm>
        </p:spPr>
      </p:pic>
      <p:pic>
        <p:nvPicPr>
          <p:cNvPr id="7" name="Picture 6" descr="A screenshot of a cell phone&#10;&#10;Description generated with very high confidence">
            <a:extLst>
              <a:ext uri="{FF2B5EF4-FFF2-40B4-BE49-F238E27FC236}">
                <a16:creationId xmlns:a16="http://schemas.microsoft.com/office/drawing/2014/main" id="{064602DD-554C-42B6-BE1B-18CF88F74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32606"/>
            <a:ext cx="4073312" cy="10702344"/>
          </a:xfrm>
          <a:prstGeom prst="rect">
            <a:avLst/>
          </a:prstGeom>
        </p:spPr>
      </p:pic>
      <p:sp>
        <p:nvSpPr>
          <p:cNvPr id="2" name="Title 1">
            <a:extLst>
              <a:ext uri="{FF2B5EF4-FFF2-40B4-BE49-F238E27FC236}">
                <a16:creationId xmlns:a16="http://schemas.microsoft.com/office/drawing/2014/main" id="{85389B0E-C263-4FE8-A07E-DDCA4D89B913}"/>
              </a:ext>
            </a:extLst>
          </p:cNvPr>
          <p:cNvSpPr>
            <a:spLocks noGrp="1"/>
          </p:cNvSpPr>
          <p:nvPr>
            <p:ph type="title"/>
          </p:nvPr>
        </p:nvSpPr>
        <p:spPr/>
        <p:txBody>
          <a:bodyPr/>
          <a:lstStyle/>
          <a:p>
            <a:r>
              <a:rPr lang="en-US" dirty="0"/>
              <a:t>In over 450 lines of python</a:t>
            </a:r>
          </a:p>
        </p:txBody>
      </p:sp>
    </p:spTree>
    <p:extLst>
      <p:ext uri="{BB962C8B-B14F-4D97-AF65-F5344CB8AC3E}">
        <p14:creationId xmlns:p14="http://schemas.microsoft.com/office/powerpoint/2010/main" val="20211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repeatCount="indefinite"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0" fill="hold"/>
                                        <p:tgtEl>
                                          <p:spTgt spid="7"/>
                                        </p:tgtEl>
                                        <p:attrNameLst>
                                          <p:attrName>ppt_x</p:attrName>
                                        </p:attrNameLst>
                                      </p:cBhvr>
                                      <p:tavLst>
                                        <p:tav tm="0">
                                          <p:val>
                                            <p:strVal val="#ppt_x"/>
                                          </p:val>
                                        </p:tav>
                                        <p:tav tm="100000">
                                          <p:val>
                                            <p:strVal val="#ppt_x"/>
                                          </p:val>
                                        </p:tav>
                                      </p:tavLst>
                                    </p:anim>
                                    <p:anim calcmode="lin" valueType="num">
                                      <p:cBhvr>
                                        <p:cTn id="8" dur="5000" fill="hold"/>
                                        <p:tgtEl>
                                          <p:spTgt spid="7"/>
                                        </p:tgtEl>
                                        <p:attrNameLst>
                                          <p:attrName>ppt_y</p:attrName>
                                        </p:attrNameLst>
                                      </p:cBhvr>
                                      <p:tavLst>
                                        <p:tav tm="0">
                                          <p:val>
                                            <p:strVal val="#ppt_y+1"/>
                                          </p:val>
                                        </p:tav>
                                        <p:tav tm="100000">
                                          <p:val>
                                            <p:strVal val="#ppt_y-1"/>
                                          </p:val>
                                        </p:tav>
                                      </p:tavLst>
                                    </p:anim>
                                  </p:childTnLst>
                                </p:cTn>
                              </p:par>
                              <p:par>
                                <p:cTn id="9" presetID="28" presetClass="entr" presetSubtype="0" repeatCount="indefinite"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0" fill="hold"/>
                                        <p:tgtEl>
                                          <p:spTgt spid="5"/>
                                        </p:tgtEl>
                                        <p:attrNameLst>
                                          <p:attrName>ppt_x</p:attrName>
                                        </p:attrNameLst>
                                      </p:cBhvr>
                                      <p:tavLst>
                                        <p:tav tm="0">
                                          <p:val>
                                            <p:strVal val="#ppt_x"/>
                                          </p:val>
                                        </p:tav>
                                        <p:tav tm="100000">
                                          <p:val>
                                            <p:strVal val="#ppt_x"/>
                                          </p:val>
                                        </p:tav>
                                      </p:tavLst>
                                    </p:anim>
                                    <p:anim calcmode="lin" valueType="num">
                                      <p:cBhvr>
                                        <p:cTn id="12" dur="5000" fill="hold"/>
                                        <p:tgtEl>
                                          <p:spTgt spid="5"/>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CEA557-C12A-45D3-9283-ACF742DD7B8E}"/>
              </a:ext>
            </a:extLst>
          </p:cNvPr>
          <p:cNvPicPr>
            <a:picLocks noGrp="1" noChangeAspect="1"/>
          </p:cNvPicPr>
          <p:nvPr>
            <p:ph idx="1"/>
          </p:nvPr>
        </p:nvPicPr>
        <p:blipFill rotWithShape="1">
          <a:blip r:embed="rId3"/>
          <a:srcRect t="9056" b="50737"/>
          <a:stretch/>
        </p:blipFill>
        <p:spPr>
          <a:xfrm>
            <a:off x="0" y="3009900"/>
            <a:ext cx="12153500" cy="1081881"/>
          </a:xfrm>
          <a:prstGeom prst="rect">
            <a:avLst/>
          </a:prstGeom>
        </p:spPr>
      </p:pic>
      <p:sp>
        <p:nvSpPr>
          <p:cNvPr id="3" name="Title 2">
            <a:extLst>
              <a:ext uri="{FF2B5EF4-FFF2-40B4-BE49-F238E27FC236}">
                <a16:creationId xmlns:a16="http://schemas.microsoft.com/office/drawing/2014/main" id="{80939992-500C-4E72-88E7-82B85F491421}"/>
              </a:ext>
            </a:extLst>
          </p:cNvPr>
          <p:cNvSpPr>
            <a:spLocks noGrp="1"/>
          </p:cNvSpPr>
          <p:nvPr>
            <p:ph type="title"/>
          </p:nvPr>
        </p:nvSpPr>
        <p:spPr/>
        <p:txBody>
          <a:bodyPr/>
          <a:lstStyle/>
          <a:p>
            <a:r>
              <a:rPr lang="en-US" dirty="0"/>
              <a:t>Model Magic </a:t>
            </a:r>
            <a:r>
              <a:rPr lang="en-US" dirty="0" err="1"/>
              <a:t>OOOooooOOO</a:t>
            </a:r>
            <a:r>
              <a:rPr lang="en-US" dirty="0"/>
              <a:t> Spooky</a:t>
            </a:r>
          </a:p>
        </p:txBody>
      </p:sp>
    </p:spTree>
    <p:extLst>
      <p:ext uri="{BB962C8B-B14F-4D97-AF65-F5344CB8AC3E}">
        <p14:creationId xmlns:p14="http://schemas.microsoft.com/office/powerpoint/2010/main" val="14935015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CEA557-C12A-45D3-9283-ACF742DD7B8E}"/>
              </a:ext>
            </a:extLst>
          </p:cNvPr>
          <p:cNvPicPr>
            <a:picLocks noGrp="1" noChangeAspect="1"/>
          </p:cNvPicPr>
          <p:nvPr>
            <p:ph idx="1"/>
          </p:nvPr>
        </p:nvPicPr>
        <p:blipFill rotWithShape="1">
          <a:blip r:embed="rId3"/>
          <a:srcRect t="-4265" r="24719" b="78260"/>
          <a:stretch/>
        </p:blipFill>
        <p:spPr>
          <a:xfrm>
            <a:off x="0" y="2766219"/>
            <a:ext cx="12153500" cy="929482"/>
          </a:xfrm>
          <a:prstGeom prst="rect">
            <a:avLst/>
          </a:prstGeom>
        </p:spPr>
      </p:pic>
      <p:sp>
        <p:nvSpPr>
          <p:cNvPr id="3" name="Title 2">
            <a:extLst>
              <a:ext uri="{FF2B5EF4-FFF2-40B4-BE49-F238E27FC236}">
                <a16:creationId xmlns:a16="http://schemas.microsoft.com/office/drawing/2014/main" id="{80939992-500C-4E72-88E7-82B85F491421}"/>
              </a:ext>
            </a:extLst>
          </p:cNvPr>
          <p:cNvSpPr>
            <a:spLocks noGrp="1"/>
          </p:cNvSpPr>
          <p:nvPr>
            <p:ph type="title"/>
          </p:nvPr>
        </p:nvSpPr>
        <p:spPr/>
        <p:txBody>
          <a:bodyPr/>
          <a:lstStyle/>
          <a:p>
            <a:r>
              <a:rPr lang="en-US" dirty="0"/>
              <a:t>Model Magic </a:t>
            </a:r>
            <a:r>
              <a:rPr lang="en-US" dirty="0" err="1"/>
              <a:t>OOOooooOOO</a:t>
            </a:r>
            <a:r>
              <a:rPr lang="en-US" dirty="0"/>
              <a:t> Spooky</a:t>
            </a:r>
          </a:p>
        </p:txBody>
      </p:sp>
    </p:spTree>
    <p:extLst>
      <p:ext uri="{BB962C8B-B14F-4D97-AF65-F5344CB8AC3E}">
        <p14:creationId xmlns:p14="http://schemas.microsoft.com/office/powerpoint/2010/main" val="2525089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CEA557-C12A-45D3-9283-ACF742DD7B8E}"/>
              </a:ext>
            </a:extLst>
          </p:cNvPr>
          <p:cNvPicPr>
            <a:picLocks noGrp="1" noChangeAspect="1"/>
          </p:cNvPicPr>
          <p:nvPr>
            <p:ph idx="1"/>
          </p:nvPr>
        </p:nvPicPr>
        <p:blipFill rotWithShape="1">
          <a:blip r:embed="rId3"/>
          <a:srcRect t="48634" r="24719" b="25361"/>
          <a:stretch/>
        </p:blipFill>
        <p:spPr>
          <a:xfrm>
            <a:off x="0" y="2766219"/>
            <a:ext cx="12153500" cy="929482"/>
          </a:xfrm>
          <a:prstGeom prst="rect">
            <a:avLst/>
          </a:prstGeom>
        </p:spPr>
      </p:pic>
      <p:sp>
        <p:nvSpPr>
          <p:cNvPr id="3" name="Title 2">
            <a:extLst>
              <a:ext uri="{FF2B5EF4-FFF2-40B4-BE49-F238E27FC236}">
                <a16:creationId xmlns:a16="http://schemas.microsoft.com/office/drawing/2014/main" id="{80939992-500C-4E72-88E7-82B85F491421}"/>
              </a:ext>
            </a:extLst>
          </p:cNvPr>
          <p:cNvSpPr>
            <a:spLocks noGrp="1"/>
          </p:cNvSpPr>
          <p:nvPr>
            <p:ph type="title"/>
          </p:nvPr>
        </p:nvSpPr>
        <p:spPr/>
        <p:txBody>
          <a:bodyPr/>
          <a:lstStyle/>
          <a:p>
            <a:r>
              <a:rPr lang="en-US" dirty="0"/>
              <a:t>The setup shake?</a:t>
            </a:r>
          </a:p>
        </p:txBody>
      </p:sp>
    </p:spTree>
    <p:extLst>
      <p:ext uri="{BB962C8B-B14F-4D97-AF65-F5344CB8AC3E}">
        <p14:creationId xmlns:p14="http://schemas.microsoft.com/office/powerpoint/2010/main" val="2823560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3CEA557-C12A-45D3-9283-ACF742DD7B8E}"/>
              </a:ext>
            </a:extLst>
          </p:cNvPr>
          <p:cNvPicPr>
            <a:picLocks noGrp="1" noChangeAspect="1"/>
          </p:cNvPicPr>
          <p:nvPr>
            <p:ph idx="1"/>
          </p:nvPr>
        </p:nvPicPr>
        <p:blipFill rotWithShape="1">
          <a:blip r:embed="rId3"/>
          <a:srcRect t="70205" r="6190" b="-6482"/>
          <a:stretch/>
        </p:blipFill>
        <p:spPr>
          <a:xfrm>
            <a:off x="0" y="3048000"/>
            <a:ext cx="12192000" cy="1043781"/>
          </a:xfrm>
          <a:prstGeom prst="rect">
            <a:avLst/>
          </a:prstGeom>
        </p:spPr>
      </p:pic>
      <p:sp>
        <p:nvSpPr>
          <p:cNvPr id="3" name="Title 2">
            <a:extLst>
              <a:ext uri="{FF2B5EF4-FFF2-40B4-BE49-F238E27FC236}">
                <a16:creationId xmlns:a16="http://schemas.microsoft.com/office/drawing/2014/main" id="{80939992-500C-4E72-88E7-82B85F491421}"/>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3471708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AB8A-523E-46DD-B54A-8D2B33254715}"/>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73C6E358-5C8B-4115-8E55-A9C72DC0AC7F}"/>
              </a:ext>
            </a:extLst>
          </p:cNvPr>
          <p:cNvSpPr>
            <a:spLocks noGrp="1"/>
          </p:cNvSpPr>
          <p:nvPr>
            <p:ph idx="1"/>
          </p:nvPr>
        </p:nvSpPr>
        <p:spPr>
          <a:xfrm>
            <a:off x="838200" y="1825625"/>
            <a:ext cx="10515600" cy="4351338"/>
          </a:xfrm>
        </p:spPr>
        <p:txBody>
          <a:bodyPr/>
          <a:lstStyle/>
          <a:p>
            <a:endParaRPr lang="en-US"/>
          </a:p>
        </p:txBody>
      </p:sp>
      <p:pic>
        <p:nvPicPr>
          <p:cNvPr id="5" name="Picture 4">
            <a:extLst>
              <a:ext uri="{FF2B5EF4-FFF2-40B4-BE49-F238E27FC236}">
                <a16:creationId xmlns:a16="http://schemas.microsoft.com/office/drawing/2014/main" id="{FFF40D99-E031-45EB-8772-7616F9C4DC00}"/>
              </a:ext>
            </a:extLst>
          </p:cNvPr>
          <p:cNvPicPr>
            <a:picLocks noChangeAspect="1"/>
          </p:cNvPicPr>
          <p:nvPr/>
        </p:nvPicPr>
        <p:blipFill>
          <a:blip r:embed="rId3"/>
          <a:stretch>
            <a:fillRect/>
          </a:stretch>
        </p:blipFill>
        <p:spPr>
          <a:xfrm>
            <a:off x="0" y="1441448"/>
            <a:ext cx="13483867" cy="3762375"/>
          </a:xfrm>
          <a:prstGeom prst="rect">
            <a:avLst/>
          </a:prstGeom>
        </p:spPr>
      </p:pic>
      <p:sp>
        <p:nvSpPr>
          <p:cNvPr id="6" name="Oval 5">
            <a:extLst>
              <a:ext uri="{FF2B5EF4-FFF2-40B4-BE49-F238E27FC236}">
                <a16:creationId xmlns:a16="http://schemas.microsoft.com/office/drawing/2014/main" id="{40885FD7-BF1E-4E2C-9442-5E0C95E90F47}"/>
              </a:ext>
            </a:extLst>
          </p:cNvPr>
          <p:cNvSpPr/>
          <p:nvPr/>
        </p:nvSpPr>
        <p:spPr>
          <a:xfrm>
            <a:off x="4171950" y="4229100"/>
            <a:ext cx="2324100" cy="666750"/>
          </a:xfrm>
          <a:prstGeom prst="ellipse">
            <a:avLst/>
          </a:prstGeom>
          <a:solidFill>
            <a:srgbClr val="8FAADC">
              <a:alpha val="27843"/>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99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strVal val="(6*min(max(#ppt_w*#ppt_h,.3),1)-7.4)/-.7*#ppt_w"/>
                                          </p:val>
                                        </p:tav>
                                        <p:tav tm="100000">
                                          <p:val>
                                            <p:strVal val="#ppt_w"/>
                                          </p:val>
                                        </p:tav>
                                      </p:tavLst>
                                    </p:anim>
                                    <p:anim calcmode="lin" valueType="num">
                                      <p:cBhvr>
                                        <p:cTn id="8" dur="500" fill="hold"/>
                                        <p:tgtEl>
                                          <p:spTgt spid="6"/>
                                        </p:tgtEl>
                                        <p:attrNameLst>
                                          <p:attrName>ppt_h</p:attrName>
                                        </p:attrNameLst>
                                      </p:cBhvr>
                                      <p:tavLst>
                                        <p:tav tm="0">
                                          <p:val>
                                            <p:strVal val="(6*min(max(#ppt_w*#ppt_h,.3),1)-7.4)/-.7*#ppt_h"/>
                                          </p:val>
                                        </p:tav>
                                        <p:tav tm="100000">
                                          <p:val>
                                            <p:strVal val="#ppt_h"/>
                                          </p:val>
                                        </p:tav>
                                      </p:tavLst>
                                    </p:anim>
                                    <p:anim calcmode="lin" valueType="num">
                                      <p:cBhvr>
                                        <p:cTn id="9" dur="500" fill="hold"/>
                                        <p:tgtEl>
                                          <p:spTgt spid="6"/>
                                        </p:tgtEl>
                                        <p:attrNameLst>
                                          <p:attrName>ppt_x</p:attrName>
                                        </p:attrNameLst>
                                      </p:cBhvr>
                                      <p:tavLst>
                                        <p:tav tm="0">
                                          <p:val>
                                            <p:fltVal val="0.5"/>
                                          </p:val>
                                        </p:tav>
                                        <p:tav tm="100000">
                                          <p:val>
                                            <p:strVal val="#ppt_x"/>
                                          </p:val>
                                        </p:tav>
                                      </p:tavLst>
                                    </p:anim>
                                    <p:anim calcmode="lin" valueType="num">
                                      <p:cBhvr>
                                        <p:cTn id="10" dur="500" fill="hold"/>
                                        <p:tgtEl>
                                          <p:spTgt spid="6"/>
                                        </p:tgtEl>
                                        <p:attrNameLst>
                                          <p:attrName>ppt_y</p:attrName>
                                        </p:attrNameLst>
                                      </p:cBhvr>
                                      <p:tavLst>
                                        <p:tav tm="0">
                                          <p:val>
                                            <p:strVal val="1+(6*min(max(#ppt_w*#ppt_h,.3),1)-7.4)/-.7*#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3962611-DFD5-4092-AAFD-559E3DFCE2C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90384A3-54A0-48F2-9D54-B4C3B266BFA2}"/>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32E1710B-FA3A-45AD-ADDF-C20CEE08C35C}"/>
              </a:ext>
            </a:extLst>
          </p:cNvPr>
          <p:cNvSpPr>
            <a:spLocks noGrp="1"/>
          </p:cNvSpPr>
          <p:nvPr>
            <p:ph type="title"/>
          </p:nvPr>
        </p:nvSpPr>
        <p:spPr>
          <a:xfrm>
            <a:off x="3045368" y="2043663"/>
            <a:ext cx="6105194" cy="2031055"/>
          </a:xfrm>
        </p:spPr>
        <p:txBody>
          <a:bodyPr vert="horz" lIns="91440" tIns="45720" rIns="91440" bIns="45720" rtlCol="0" anchor="b">
            <a:normAutofit/>
          </a:bodyPr>
          <a:lstStyle/>
          <a:p>
            <a:r>
              <a:rPr lang="en-US" sz="6000" kern="1200">
                <a:solidFill>
                  <a:srgbClr val="FFFFFF"/>
                </a:solidFill>
                <a:latin typeface="+mj-lt"/>
                <a:ea typeface="+mj-ea"/>
                <a:cs typeface="+mj-cs"/>
              </a:rPr>
              <a:t>Let’s actually run it!</a:t>
            </a:r>
          </a:p>
        </p:txBody>
      </p:sp>
    </p:spTree>
    <p:extLst>
      <p:ext uri="{BB962C8B-B14F-4D97-AF65-F5344CB8AC3E}">
        <p14:creationId xmlns:p14="http://schemas.microsoft.com/office/powerpoint/2010/main" val="1009443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C490-12FE-43CC-ACA3-E925D9A10844}"/>
              </a:ext>
            </a:extLst>
          </p:cNvPr>
          <p:cNvSpPr>
            <a:spLocks noGrp="1"/>
          </p:cNvSpPr>
          <p:nvPr>
            <p:ph type="title"/>
          </p:nvPr>
        </p:nvSpPr>
        <p:spPr/>
        <p:txBody>
          <a:bodyPr/>
          <a:lstStyle/>
          <a:p>
            <a:r>
              <a:rPr lang="en-US" dirty="0"/>
              <a:t>That’s it!</a:t>
            </a:r>
          </a:p>
        </p:txBody>
      </p:sp>
    </p:spTree>
    <p:extLst>
      <p:ext uri="{BB962C8B-B14F-4D97-AF65-F5344CB8AC3E}">
        <p14:creationId xmlns:p14="http://schemas.microsoft.com/office/powerpoint/2010/main" val="2664643692"/>
      </p:ext>
    </p:extLst>
  </p:cSld>
  <p:clrMapOvr>
    <a:masterClrMapping/>
  </p:clrMapOvr>
  <mc:AlternateContent xmlns:mc="http://schemas.openxmlformats.org/markup-compatibility/2006" xmlns:p14="http://schemas.microsoft.com/office/powerpoint/2010/main">
    <mc:Choice Requires="p14">
      <p:transition spd="slow" p14:dur="1500">
        <p14:flash/>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C490-12FE-43CC-ACA3-E925D9A10844}"/>
              </a:ext>
            </a:extLst>
          </p:cNvPr>
          <p:cNvSpPr>
            <a:spLocks noGrp="1"/>
          </p:cNvSpPr>
          <p:nvPr>
            <p:ph type="title"/>
          </p:nvPr>
        </p:nvSpPr>
        <p:spPr/>
        <p:txBody>
          <a:bodyPr/>
          <a:lstStyle/>
          <a:p>
            <a:r>
              <a:rPr lang="en-US" dirty="0"/>
              <a:t>That’s it!</a:t>
            </a:r>
          </a:p>
        </p:txBody>
      </p:sp>
      <p:sp>
        <p:nvSpPr>
          <p:cNvPr id="3" name="Content Placeholder 2">
            <a:extLst>
              <a:ext uri="{FF2B5EF4-FFF2-40B4-BE49-F238E27FC236}">
                <a16:creationId xmlns:a16="http://schemas.microsoft.com/office/drawing/2014/main" id="{243D559B-CDC5-45B3-8EFF-357EDC11462D}"/>
              </a:ext>
            </a:extLst>
          </p:cNvPr>
          <p:cNvSpPr>
            <a:spLocks noGrp="1"/>
          </p:cNvSpPr>
          <p:nvPr>
            <p:ph idx="1"/>
          </p:nvPr>
        </p:nvSpPr>
        <p:spPr/>
        <p:txBody>
          <a:bodyPr>
            <a:normAutofit/>
          </a:bodyPr>
          <a:lstStyle/>
          <a:p>
            <a:r>
              <a:rPr lang="en-US" dirty="0"/>
              <a:t>If you want to stalk me on github go to:</a:t>
            </a:r>
          </a:p>
          <a:p>
            <a:r>
              <a:rPr lang="en-US" sz="4400" dirty="0">
                <a:hlinkClick r:id="rId3"/>
              </a:rPr>
              <a:t>https://github.com/mincrmatt12</a:t>
            </a:r>
            <a:endParaRPr lang="en-US" sz="4400" dirty="0"/>
          </a:p>
          <a:p>
            <a:r>
              <a:rPr lang="en-US" dirty="0"/>
              <a:t>All the code presented today (as well as some that didn’t make it) are going up in about 30 minutes, along with some vague instructions on how to run them</a:t>
            </a:r>
          </a:p>
          <a:p>
            <a:r>
              <a:rPr lang="en-US" sz="6000" dirty="0"/>
              <a:t>Thanks for coming to my talk!</a:t>
            </a:r>
          </a:p>
        </p:txBody>
      </p:sp>
    </p:spTree>
    <p:extLst>
      <p:ext uri="{BB962C8B-B14F-4D97-AF65-F5344CB8AC3E}">
        <p14:creationId xmlns:p14="http://schemas.microsoft.com/office/powerpoint/2010/main" val="29747667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BA02CF1-12AF-4952-93B8-638F304AB0CB}"/>
              </a:ext>
            </a:extLst>
          </p:cNvPr>
          <p:cNvSpPr>
            <a:spLocks noGrp="1"/>
          </p:cNvSpPr>
          <p:nvPr>
            <p:ph type="title"/>
          </p:nvPr>
        </p:nvSpPr>
        <p:spPr>
          <a:xfrm>
            <a:off x="839788" y="457200"/>
            <a:ext cx="3932237" cy="1600200"/>
          </a:xfrm>
        </p:spPr>
        <p:txBody>
          <a:bodyPr/>
          <a:lstStyle/>
          <a:p>
            <a:r>
              <a:rPr lang="en-US"/>
              <a:t>Factor trees</a:t>
            </a:r>
            <a:endParaRPr lang="en-US" dirty="0"/>
          </a:p>
        </p:txBody>
      </p:sp>
      <p:pic>
        <p:nvPicPr>
          <p:cNvPr id="9" name="Content Placeholder 8">
            <a:extLst>
              <a:ext uri="{FF2B5EF4-FFF2-40B4-BE49-F238E27FC236}">
                <a16:creationId xmlns:a16="http://schemas.microsoft.com/office/drawing/2014/main" id="{815E4180-7CB0-40FD-BAC8-D25D8368D7B2}"/>
              </a:ext>
            </a:extLst>
          </p:cNvPr>
          <p:cNvPicPr>
            <a:picLocks noGrp="1" noChangeAspect="1"/>
          </p:cNvPicPr>
          <p:nvPr>
            <p:ph idx="1"/>
          </p:nvPr>
        </p:nvPicPr>
        <p:blipFill>
          <a:blip r:embed="rId3"/>
          <a:stretch>
            <a:fillRect/>
          </a:stretch>
        </p:blipFill>
        <p:spPr>
          <a:xfrm>
            <a:off x="6592001" y="987425"/>
            <a:ext cx="3354573" cy="4873625"/>
          </a:xfrm>
          <a:prstGeom prst="rect">
            <a:avLst/>
          </a:prstGeom>
        </p:spPr>
      </p:pic>
      <p:sp>
        <p:nvSpPr>
          <p:cNvPr id="8" name="Text Placeholder 7">
            <a:extLst>
              <a:ext uri="{FF2B5EF4-FFF2-40B4-BE49-F238E27FC236}">
                <a16:creationId xmlns:a16="http://schemas.microsoft.com/office/drawing/2014/main" id="{9EB522D8-864B-4644-9D5E-4E4F7A32C9AE}"/>
              </a:ext>
            </a:extLst>
          </p:cNvPr>
          <p:cNvSpPr>
            <a:spLocks noGrp="1"/>
          </p:cNvSpPr>
          <p:nvPr>
            <p:ph type="body" sz="half" idx="2"/>
          </p:nvPr>
        </p:nvSpPr>
        <p:spPr>
          <a:xfrm>
            <a:off x="839788" y="2057400"/>
            <a:ext cx="3932237" cy="3811588"/>
          </a:xfrm>
        </p:spPr>
        <p:txBody>
          <a:bodyPr/>
          <a:lstStyle/>
          <a:p>
            <a:pPr marL="285750" indent="-285750">
              <a:buFont typeface="Arial" panose="020B0604020202020204" pitchFamily="34" charset="0"/>
              <a:buChar char="•"/>
            </a:pPr>
            <a:r>
              <a:rPr lang="en-US" dirty="0"/>
              <a:t>Supposed to “help” make finding prime factors easier.</a:t>
            </a:r>
          </a:p>
          <a:p>
            <a:pPr marL="285750" indent="-285750">
              <a:buFont typeface="Arial" panose="020B0604020202020204" pitchFamily="34" charset="0"/>
              <a:buChar char="•"/>
            </a:pPr>
            <a:r>
              <a:rPr lang="en-US" dirty="0"/>
              <a:t>Useful, but not when you have to do literally 50 of them.</a:t>
            </a:r>
          </a:p>
          <a:p>
            <a:pPr marL="285750" indent="-285750">
              <a:buFont typeface="Arial" panose="020B0604020202020204" pitchFamily="34" charset="0"/>
              <a:buChar char="•"/>
            </a:pPr>
            <a:r>
              <a:rPr lang="en-US" dirty="0"/>
              <a:t>Here’s an example of one </a:t>
            </a:r>
            <a:r>
              <a:rPr lang="en-US" dirty="0">
                <a:sym typeface="Wingdings" panose="05000000000000000000" pitchFamily="2" charset="2"/>
              </a:rPr>
              <a:t></a:t>
            </a:r>
            <a:endParaRPr lang="en-US" dirty="0"/>
          </a:p>
          <a:p>
            <a:pPr marL="285750" indent="-285750">
              <a:buFont typeface="Arial" panose="020B0604020202020204" pitchFamily="34" charset="0"/>
              <a:buChar char="•"/>
            </a:pPr>
            <a:r>
              <a:rPr lang="en-US" dirty="0"/>
              <a:t>You essentially do repeated division down to primes, and apparently this always gives you the prime factors.</a:t>
            </a:r>
          </a:p>
          <a:p>
            <a:endParaRPr lang="en-US" dirty="0"/>
          </a:p>
        </p:txBody>
      </p:sp>
    </p:spTree>
    <p:extLst>
      <p:ext uri="{BB962C8B-B14F-4D97-AF65-F5344CB8AC3E}">
        <p14:creationId xmlns:p14="http://schemas.microsoft.com/office/powerpoint/2010/main" val="297422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50" presetClass="entr" presetSubtype="0" decel="10000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strVal val="#ppt_w+.3"/>
                                          </p:val>
                                        </p:tav>
                                        <p:tav tm="100000">
                                          <p:val>
                                            <p:strVal val="#ppt_w"/>
                                          </p:val>
                                        </p:tav>
                                      </p:tavLst>
                                    </p:anim>
                                    <p:anim calcmode="lin" valueType="num">
                                      <p:cBhvr>
                                        <p:cTn id="22" dur="500" fill="hold"/>
                                        <p:tgtEl>
                                          <p:spTgt spid="9"/>
                                        </p:tgtEl>
                                        <p:attrNameLst>
                                          <p:attrName>ppt_h</p:attrName>
                                        </p:attrNameLst>
                                      </p:cBhvr>
                                      <p:tavLst>
                                        <p:tav tm="0">
                                          <p:val>
                                            <p:strVal val="#ppt_h"/>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16C077-4C55-441D-AF66-54C1F7DE54AD}"/>
              </a:ext>
            </a:extLst>
          </p:cNvPr>
          <p:cNvSpPr>
            <a:spLocks noGrp="1"/>
          </p:cNvSpPr>
          <p:nvPr>
            <p:ph type="title"/>
          </p:nvPr>
        </p:nvSpPr>
        <p:spPr/>
        <p:txBody>
          <a:bodyPr>
            <a:normAutofit/>
          </a:bodyPr>
          <a:lstStyle/>
          <a:p>
            <a:r>
              <a:rPr lang="en-US" sz="1600" dirty="0"/>
              <a:t>End of slideshow, this slide is here so that there are a perfect 50 slides in the deck!</a:t>
            </a:r>
          </a:p>
        </p:txBody>
      </p:sp>
    </p:spTree>
    <p:extLst>
      <p:ext uri="{BB962C8B-B14F-4D97-AF65-F5344CB8AC3E}">
        <p14:creationId xmlns:p14="http://schemas.microsoft.com/office/powerpoint/2010/main" val="1384288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AFE90D-0D36-48BD-B4AB-4E3DC11808CA}"/>
              </a:ext>
            </a:extLst>
          </p:cNvPr>
          <p:cNvSpPr>
            <a:spLocks noGrp="1"/>
          </p:cNvSpPr>
          <p:nvPr>
            <p:ph type="title"/>
          </p:nvPr>
        </p:nvSpPr>
        <p:spPr/>
        <p:txBody>
          <a:bodyPr/>
          <a:lstStyle/>
          <a:p>
            <a:r>
              <a:rPr lang="en-US" dirty="0"/>
              <a:t>That gets rather annoying.</a:t>
            </a:r>
          </a:p>
        </p:txBody>
      </p:sp>
    </p:spTree>
    <p:extLst>
      <p:ext uri="{BB962C8B-B14F-4D97-AF65-F5344CB8AC3E}">
        <p14:creationId xmlns:p14="http://schemas.microsoft.com/office/powerpoint/2010/main" val="129535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E81A97-DF2D-4201-8D74-5C77B02394C9}"/>
              </a:ext>
            </a:extLst>
          </p:cNvPr>
          <p:cNvSpPr>
            <a:spLocks noGrp="1"/>
          </p:cNvSpPr>
          <p:nvPr>
            <p:ph type="title"/>
          </p:nvPr>
        </p:nvSpPr>
        <p:spPr/>
        <p:txBody>
          <a:bodyPr/>
          <a:lstStyle/>
          <a:p>
            <a:r>
              <a:rPr lang="en-US" dirty="0">
                <a:latin typeface="Consolas" panose="020B0609020204030204" pitchFamily="49" charset="0"/>
              </a:rPr>
              <a:t>c1_3.py</a:t>
            </a:r>
          </a:p>
        </p:txBody>
      </p:sp>
      <p:pic>
        <p:nvPicPr>
          <p:cNvPr id="7" name="Content Placeholder 6" descr="A screenshot of a cell phone&#10;&#10;Description generated with high confidence">
            <a:extLst>
              <a:ext uri="{FF2B5EF4-FFF2-40B4-BE49-F238E27FC236}">
                <a16:creationId xmlns:a16="http://schemas.microsoft.com/office/drawing/2014/main" id="{EE71D209-0C18-4B7D-8033-94975F29BE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56730" y="987425"/>
            <a:ext cx="1625116" cy="4873625"/>
          </a:xfrm>
        </p:spPr>
      </p:pic>
      <p:sp>
        <p:nvSpPr>
          <p:cNvPr id="5" name="Text Placeholder 4">
            <a:extLst>
              <a:ext uri="{FF2B5EF4-FFF2-40B4-BE49-F238E27FC236}">
                <a16:creationId xmlns:a16="http://schemas.microsoft.com/office/drawing/2014/main" id="{A38A9D25-B133-4FD6-A749-6B1F00101A21}"/>
              </a:ext>
            </a:extLst>
          </p:cNvPr>
          <p:cNvSpPr>
            <a:spLocks noGrp="1"/>
          </p:cNvSpPr>
          <p:nvPr>
            <p:ph type="body" sz="half" idx="2"/>
          </p:nvPr>
        </p:nvSpPr>
        <p:spPr/>
        <p:txBody>
          <a:bodyPr/>
          <a:lstStyle/>
          <a:p>
            <a:r>
              <a:rPr lang="en-US" dirty="0"/>
              <a:t>This is the source code of that program.</a:t>
            </a:r>
          </a:p>
          <a:p>
            <a:r>
              <a:rPr lang="en-US" dirty="0"/>
              <a:t>You may of noticed it’s a bit long.</a:t>
            </a:r>
          </a:p>
        </p:txBody>
      </p:sp>
    </p:spTree>
    <p:extLst>
      <p:ext uri="{BB962C8B-B14F-4D97-AF65-F5344CB8AC3E}">
        <p14:creationId xmlns:p14="http://schemas.microsoft.com/office/powerpoint/2010/main" val="200916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 calcmode="lin" valueType="num">
                                      <p:cBhvr>
                                        <p:cTn id="9" dur="250" fill="hold"/>
                                        <p:tgtEl>
                                          <p:spTgt spid="7"/>
                                        </p:tgtEl>
                                        <p:attrNameLst>
                                          <p:attrName>style.rotation</p:attrName>
                                        </p:attrNameLst>
                                      </p:cBhvr>
                                      <p:tavLst>
                                        <p:tav tm="0">
                                          <p:val>
                                            <p:fltVal val="360"/>
                                          </p:val>
                                        </p:tav>
                                        <p:tav tm="100000">
                                          <p:val>
                                            <p:fltVal val="0"/>
                                          </p:val>
                                        </p:tav>
                                      </p:tavLst>
                                    </p:anim>
                                    <p:animEffect transition="in" filter="fade">
                                      <p:cBhvr>
                                        <p:cTn id="10"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500B6B6-C3CA-497C-8162-6A3C8C8527CF}"/>
              </a:ext>
            </a:extLst>
          </p:cNvPr>
          <p:cNvSpPr>
            <a:spLocks noGrp="1"/>
          </p:cNvSpPr>
          <p:nvPr>
            <p:ph type="title"/>
          </p:nvPr>
        </p:nvSpPr>
        <p:spPr/>
        <p:txBody>
          <a:bodyPr/>
          <a:lstStyle/>
          <a:p>
            <a:r>
              <a:rPr lang="en-US" dirty="0"/>
              <a:t>It works by</a:t>
            </a:r>
          </a:p>
        </p:txBody>
      </p:sp>
      <p:sp>
        <p:nvSpPr>
          <p:cNvPr id="6" name="Content Placeholder 5">
            <a:extLst>
              <a:ext uri="{FF2B5EF4-FFF2-40B4-BE49-F238E27FC236}">
                <a16:creationId xmlns:a16="http://schemas.microsoft.com/office/drawing/2014/main" id="{C3B14E1E-1F8C-4F9D-B6D2-1BDFBE6530C6}"/>
              </a:ext>
            </a:extLst>
          </p:cNvPr>
          <p:cNvSpPr>
            <a:spLocks noGrp="1"/>
          </p:cNvSpPr>
          <p:nvPr>
            <p:ph idx="1"/>
          </p:nvPr>
        </p:nvSpPr>
        <p:spPr/>
        <p:txBody>
          <a:bodyPr>
            <a:normAutofit/>
          </a:bodyPr>
          <a:lstStyle/>
          <a:p>
            <a:r>
              <a:rPr lang="en-US" sz="1800" dirty="0"/>
              <a:t>Creating a class that represents one number on the tree, and has a function that returns any children as necessary.</a:t>
            </a:r>
          </a:p>
          <a:p>
            <a:r>
              <a:rPr lang="en-US" sz="1800" dirty="0"/>
              <a:t>Piping that data into </a:t>
            </a:r>
            <a:r>
              <a:rPr lang="en-US" sz="1800" dirty="0" err="1"/>
              <a:t>pydot</a:t>
            </a:r>
            <a:r>
              <a:rPr lang="en-US" sz="1800" dirty="0"/>
              <a:t> to create a graph.</a:t>
            </a:r>
          </a:p>
          <a:p>
            <a:r>
              <a:rPr lang="en-US" sz="1800" dirty="0"/>
              <a:t>Taking two of those, saving them to disk, re-opening them in PIL to create two side-by-side</a:t>
            </a:r>
          </a:p>
          <a:p>
            <a:r>
              <a:rPr lang="en-US" sz="1800" dirty="0"/>
              <a:t>Using </a:t>
            </a:r>
            <a:r>
              <a:rPr lang="en-US" sz="1800" dirty="0" err="1"/>
              <a:t>matplotlib-venn</a:t>
            </a:r>
            <a:r>
              <a:rPr lang="en-US" sz="1800" dirty="0"/>
              <a:t> to create </a:t>
            </a:r>
            <a:r>
              <a:rPr lang="en-US" sz="1800" b="1" dirty="0"/>
              <a:t>another</a:t>
            </a:r>
            <a:r>
              <a:rPr lang="en-US" sz="1800" dirty="0"/>
              <a:t> image, reopening </a:t>
            </a:r>
            <a:r>
              <a:rPr lang="en-US" sz="1800" b="1" dirty="0"/>
              <a:t>that</a:t>
            </a:r>
            <a:r>
              <a:rPr lang="en-US" sz="1800" dirty="0"/>
              <a:t> in PIL to stitch that in</a:t>
            </a:r>
          </a:p>
          <a:p>
            <a:r>
              <a:rPr lang="en-US" sz="1800" dirty="0"/>
              <a:t>Using PIL again to write some text, and finally saving an image.</a:t>
            </a:r>
          </a:p>
        </p:txBody>
      </p:sp>
      <p:sp>
        <p:nvSpPr>
          <p:cNvPr id="7" name="TextBox 6">
            <a:extLst>
              <a:ext uri="{FF2B5EF4-FFF2-40B4-BE49-F238E27FC236}">
                <a16:creationId xmlns:a16="http://schemas.microsoft.com/office/drawing/2014/main" id="{DE001E38-8189-4677-A6B1-53DFB3AB3B57}"/>
              </a:ext>
            </a:extLst>
          </p:cNvPr>
          <p:cNvSpPr txBox="1"/>
          <p:nvPr/>
        </p:nvSpPr>
        <p:spPr>
          <a:xfrm rot="1941631">
            <a:off x="1648963" y="3072149"/>
            <a:ext cx="8831976" cy="830997"/>
          </a:xfrm>
          <a:prstGeom prst="rect">
            <a:avLst/>
          </a:prstGeom>
          <a:noFill/>
        </p:spPr>
        <p:txBody>
          <a:bodyPr wrap="square" rtlCol="0">
            <a:spAutoFit/>
          </a:bodyPr>
          <a:lstStyle/>
          <a:p>
            <a:r>
              <a:rPr lang="en-US" sz="4800" dirty="0">
                <a:solidFill>
                  <a:schemeClr val="bg1">
                    <a:lumMod val="95000"/>
                  </a:schemeClr>
                </a:solidFill>
                <a:highlight>
                  <a:srgbClr val="008000"/>
                </a:highlight>
                <a:latin typeface="+mj-lt"/>
              </a:rPr>
              <a:t>might be a bit overcomplicated</a:t>
            </a:r>
          </a:p>
        </p:txBody>
      </p:sp>
      <p:sp>
        <p:nvSpPr>
          <p:cNvPr id="8" name="TextBox 7">
            <a:extLst>
              <a:ext uri="{FF2B5EF4-FFF2-40B4-BE49-F238E27FC236}">
                <a16:creationId xmlns:a16="http://schemas.microsoft.com/office/drawing/2014/main" id="{47D58EB5-0198-4BDD-B5A5-331F79E22BAE}"/>
              </a:ext>
            </a:extLst>
          </p:cNvPr>
          <p:cNvSpPr txBox="1"/>
          <p:nvPr/>
        </p:nvSpPr>
        <p:spPr>
          <a:xfrm>
            <a:off x="5156199" y="5287963"/>
            <a:ext cx="1346200" cy="369332"/>
          </a:xfrm>
          <a:prstGeom prst="rect">
            <a:avLst/>
          </a:prstGeom>
          <a:noFill/>
        </p:spPr>
        <p:txBody>
          <a:bodyPr wrap="square" rtlCol="0">
            <a:spAutoFit/>
          </a:bodyPr>
          <a:lstStyle/>
          <a:p>
            <a:r>
              <a:rPr lang="en-US" dirty="0">
                <a:solidFill>
                  <a:schemeClr val="bg1">
                    <a:lumMod val="95000"/>
                  </a:schemeClr>
                </a:solidFill>
              </a:rPr>
              <a:t>might….</a:t>
            </a:r>
          </a:p>
        </p:txBody>
      </p:sp>
    </p:spTree>
    <p:extLst>
      <p:ext uri="{BB962C8B-B14F-4D97-AF65-F5344CB8AC3E}">
        <p14:creationId xmlns:p14="http://schemas.microsoft.com/office/powerpoint/2010/main" val="143398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A14E8A-457B-429B-8882-66C8BA723655}"/>
              </a:ext>
            </a:extLst>
          </p:cNvPr>
          <p:cNvSpPr>
            <a:spLocks noGrp="1"/>
          </p:cNvSpPr>
          <p:nvPr>
            <p:ph type="title"/>
          </p:nvPr>
        </p:nvSpPr>
        <p:spPr/>
        <p:txBody>
          <a:bodyPr/>
          <a:lstStyle/>
          <a:p>
            <a:r>
              <a:rPr lang="en-US" dirty="0"/>
              <a:t>Don’t overcomplicate things</a:t>
            </a:r>
          </a:p>
        </p:txBody>
      </p:sp>
      <p:sp>
        <p:nvSpPr>
          <p:cNvPr id="2" name="TextBox 1">
            <a:extLst>
              <a:ext uri="{FF2B5EF4-FFF2-40B4-BE49-F238E27FC236}">
                <a16:creationId xmlns:a16="http://schemas.microsoft.com/office/drawing/2014/main" id="{F813AFFA-ADE6-49E0-85EB-8B9E2D241620}"/>
              </a:ext>
            </a:extLst>
          </p:cNvPr>
          <p:cNvSpPr txBox="1"/>
          <p:nvPr/>
        </p:nvSpPr>
        <p:spPr>
          <a:xfrm rot="387465">
            <a:off x="7431110" y="2375714"/>
            <a:ext cx="2279561" cy="584775"/>
          </a:xfrm>
          <a:prstGeom prst="rect">
            <a:avLst/>
          </a:prstGeom>
          <a:noFill/>
        </p:spPr>
        <p:txBody>
          <a:bodyPr wrap="square" rtlCol="0">
            <a:spAutoFit/>
          </a:bodyPr>
          <a:lstStyle/>
          <a:p>
            <a:r>
              <a:rPr lang="en-US" sz="3200" dirty="0">
                <a:solidFill>
                  <a:schemeClr val="bg1"/>
                </a:solidFill>
              </a:rPr>
              <a:t>trivial</a:t>
            </a:r>
          </a:p>
        </p:txBody>
      </p:sp>
      <p:sp>
        <p:nvSpPr>
          <p:cNvPr id="3" name="TextBox 2">
            <a:extLst>
              <a:ext uri="{FF2B5EF4-FFF2-40B4-BE49-F238E27FC236}">
                <a16:creationId xmlns:a16="http://schemas.microsoft.com/office/drawing/2014/main" id="{676812E4-3AAD-4F47-A085-E0CA0A91EE0F}"/>
              </a:ext>
            </a:extLst>
          </p:cNvPr>
          <p:cNvSpPr txBox="1"/>
          <p:nvPr/>
        </p:nvSpPr>
        <p:spPr>
          <a:xfrm>
            <a:off x="7907629" y="3144111"/>
            <a:ext cx="618186" cy="707886"/>
          </a:xfrm>
          <a:prstGeom prst="rect">
            <a:avLst/>
          </a:prstGeom>
          <a:noFill/>
        </p:spPr>
        <p:txBody>
          <a:bodyPr wrap="square" rtlCol="0">
            <a:spAutoFit/>
          </a:bodyPr>
          <a:lstStyle/>
          <a:p>
            <a:r>
              <a:rPr lang="en-US" sz="4000" dirty="0">
                <a:solidFill>
                  <a:schemeClr val="bg1"/>
                </a:solidFill>
              </a:rPr>
              <a:t>^</a:t>
            </a:r>
          </a:p>
        </p:txBody>
      </p:sp>
    </p:spTree>
    <p:extLst>
      <p:ext uri="{BB962C8B-B14F-4D97-AF65-F5344CB8AC3E}">
        <p14:creationId xmlns:p14="http://schemas.microsoft.com/office/powerpoint/2010/main" val="646201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0" presetClass="entr" presetSubtype="0" decel="10000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strVal val="#ppt_w+.3"/>
                                          </p:val>
                                        </p:tav>
                                        <p:tav tm="100000">
                                          <p:val>
                                            <p:strVal val="#ppt_w"/>
                                          </p:val>
                                        </p:tav>
                                      </p:tavLst>
                                    </p:anim>
                                    <p:anim calcmode="lin" valueType="num">
                                      <p:cBhvr>
                                        <p:cTn id="12" dur="1000" fill="hold"/>
                                        <p:tgtEl>
                                          <p:spTgt spid="2"/>
                                        </p:tgtEl>
                                        <p:attrNameLst>
                                          <p:attrName>ppt_h</p:attrName>
                                        </p:attrNameLst>
                                      </p:cBhvr>
                                      <p:tavLst>
                                        <p:tav tm="0">
                                          <p:val>
                                            <p:strVal val="#ppt_h"/>
                                          </p:val>
                                        </p:tav>
                                        <p:tav tm="100000">
                                          <p:val>
                                            <p:strVal val="#ppt_h"/>
                                          </p:val>
                                        </p:tav>
                                      </p:tavLst>
                                    </p:anim>
                                    <p:animEffect transition="in" filter="fade">
                                      <p:cBhvr>
                                        <p:cTn id="13" dur="1000"/>
                                        <p:tgtEl>
                                          <p:spTgt spid="2"/>
                                        </p:tgtEl>
                                      </p:cBhvr>
                                    </p:animEffect>
                                  </p:childTnLst>
                                </p:cTn>
                              </p:par>
                              <p:par>
                                <p:cTn id="14" presetID="50" presetClass="entr" presetSubtype="0" decel="10000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1000" fill="hold"/>
                                        <p:tgtEl>
                                          <p:spTgt spid="3"/>
                                        </p:tgtEl>
                                        <p:attrNameLst>
                                          <p:attrName>ppt_w</p:attrName>
                                        </p:attrNameLst>
                                      </p:cBhvr>
                                      <p:tavLst>
                                        <p:tav tm="0">
                                          <p:val>
                                            <p:strVal val="#ppt_w+.3"/>
                                          </p:val>
                                        </p:tav>
                                        <p:tav tm="100000">
                                          <p:val>
                                            <p:strVal val="#ppt_w"/>
                                          </p:val>
                                        </p:tav>
                                      </p:tavLst>
                                    </p:anim>
                                    <p:anim calcmode="lin" valueType="num">
                                      <p:cBhvr>
                                        <p:cTn id="17" dur="1000" fill="hold"/>
                                        <p:tgtEl>
                                          <p:spTgt spid="3"/>
                                        </p:tgtEl>
                                        <p:attrNameLst>
                                          <p:attrName>ppt_h</p:attrName>
                                        </p:attrNameLst>
                                      </p:cBhvr>
                                      <p:tavLst>
                                        <p:tav tm="0">
                                          <p:val>
                                            <p:strVal val="#ppt_h"/>
                                          </p:val>
                                        </p:tav>
                                        <p:tav tm="100000">
                                          <p:val>
                                            <p:strVal val="#ppt_h"/>
                                          </p:val>
                                        </p:tav>
                                      </p:tavLst>
                                    </p:anim>
                                    <p:animEffect transition="in" filter="fade">
                                      <p:cBhvr>
                                        <p:cTn id="18"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s">
      <a:majorFont>
        <a:latin typeface="Bahnschrift SemiBold"/>
        <a:ea typeface=""/>
        <a:cs typeface=""/>
      </a:majorFont>
      <a:minorFont>
        <a:latin typeface="Bahnschrif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E940CCC1-4B28-470C-AE02-2122F27D8ABC}" vid="{7EF0B7E1-6C2A-4B1F-95D6-041A96DD91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SimpleBlack</Template>
  <TotalTime>3650</TotalTime>
  <Words>2742</Words>
  <Application>Microsoft Office PowerPoint</Application>
  <PresentationFormat>Widescreen</PresentationFormat>
  <Paragraphs>367</Paragraphs>
  <Slides>50</Slides>
  <Notes>49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Bahnschrift SemiBold</vt:lpstr>
      <vt:lpstr>Calibri</vt:lpstr>
      <vt:lpstr>Wingdings</vt:lpstr>
      <vt:lpstr>Arial</vt:lpstr>
      <vt:lpstr>Bahnschrift</vt:lpstr>
      <vt:lpstr>Consolas</vt:lpstr>
      <vt:lpstr>Office Theme</vt:lpstr>
      <vt:lpstr>How to make your elementary school homework more fun with python</vt:lpstr>
      <vt:lpstr>Who am I?</vt:lpstr>
      <vt:lpstr>I end up automating my annoying homework.</vt:lpstr>
      <vt:lpstr>I’ll show a small example of this:</vt:lpstr>
      <vt:lpstr>Factor trees</vt:lpstr>
      <vt:lpstr>That gets rather annoying.</vt:lpstr>
      <vt:lpstr>c1_3.py</vt:lpstr>
      <vt:lpstr>It works by</vt:lpstr>
      <vt:lpstr>Don’t overcomplicate things</vt:lpstr>
      <vt:lpstr>Factor trees</vt:lpstr>
      <vt:lpstr>Factor trees</vt:lpstr>
      <vt:lpstr>What about the “more fun” part?</vt:lpstr>
      <vt:lpstr>“all about me”</vt:lpstr>
      <vt:lpstr>Solutions</vt:lpstr>
      <vt:lpstr>PowerPoint Presentation</vt:lpstr>
      <vt:lpstr>MSS Matthew Slide System</vt:lpstr>
      <vt:lpstr>“Features”</vt:lpstr>
      <vt:lpstr>Surprisingly, it worked!</vt:lpstr>
      <vt:lpstr>How did it’s insides look?</vt:lpstr>
      <vt:lpstr>4</vt:lpstr>
      <vt:lpstr>4-</vt:lpstr>
      <vt:lpstr>Classroom Economy</vt:lpstr>
      <vt:lpstr>Make one from scratch</vt:lpstr>
      <vt:lpstr>Advantages</vt:lpstr>
      <vt:lpstr>Did it work?</vt:lpstr>
      <vt:lpstr>Yes, yes it did</vt:lpstr>
      <vt:lpstr>It was fairly full-featured!</vt:lpstr>
      <vt:lpstr>It even had an account page</vt:lpstr>
      <vt:lpstr>More screenshots</vt:lpstr>
      <vt:lpstr>This isn’t live anymore</vt:lpstr>
      <vt:lpstr>What about the code?</vt:lpstr>
      <vt:lpstr>Raw SQL</vt:lpstr>
      <vt:lpstr>“abc123456”</vt:lpstr>
      <vt:lpstr>NOT PRODUCTION</vt:lpstr>
      <vt:lpstr>Success of project?</vt:lpstr>
      <vt:lpstr>Landscaping Project</vt:lpstr>
      <vt:lpstr>Choices</vt:lpstr>
      <vt:lpstr>3DLandscapeModel</vt:lpstr>
      <vt:lpstr>Features</vt:lpstr>
      <vt:lpstr>Custom scripting language?</vt:lpstr>
      <vt:lpstr>In over 450 lines of python</vt:lpstr>
      <vt:lpstr>Model Magic OOOooooOOO Spooky</vt:lpstr>
      <vt:lpstr>Model Magic OOOooooOOO Spooky</vt:lpstr>
      <vt:lpstr>The setup shake?</vt:lpstr>
      <vt:lpstr>PowerPoint Presentation</vt:lpstr>
      <vt:lpstr>PowerPoint Presentation</vt:lpstr>
      <vt:lpstr>Let’s actually run it!</vt:lpstr>
      <vt:lpstr>That’s it!</vt:lpstr>
      <vt:lpstr>That’s it!</vt:lpstr>
      <vt:lpstr>End of slideshow, this slide is here so that there are a perfect 50 slides in the deck!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your elementary school homework more fun with python</dc:title>
  <dc:creator>Mirvish, Matthew J. (Student of St Michael Jr)</dc:creator>
  <cp:lastModifiedBy>Mirvish, Matthew</cp:lastModifiedBy>
  <cp:revision>61</cp:revision>
  <dcterms:created xsi:type="dcterms:W3CDTF">2017-09-30T18:37:04Z</dcterms:created>
  <dcterms:modified xsi:type="dcterms:W3CDTF">2017-11-19T01:19:26Z</dcterms:modified>
</cp:coreProperties>
</file>